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49" r:id="rId2"/>
    <p:sldMasterId id="2147483650" r:id="rId3"/>
    <p:sldMasterId id="2147483651" r:id="rId4"/>
    <p:sldMasterId id="2147483652" r:id="rId5"/>
  </p:sldMasterIdLst>
  <p:notesMasterIdLst>
    <p:notesMasterId r:id="rId77"/>
  </p:notesMasterIdLst>
  <p:sldIdLst>
    <p:sldId id="344" r:id="rId6"/>
    <p:sldId id="331" r:id="rId7"/>
    <p:sldId id="269" r:id="rId8"/>
    <p:sldId id="270" r:id="rId9"/>
    <p:sldId id="274" r:id="rId10"/>
    <p:sldId id="272" r:id="rId11"/>
    <p:sldId id="289" r:id="rId12"/>
    <p:sldId id="278" r:id="rId13"/>
    <p:sldId id="288" r:id="rId14"/>
    <p:sldId id="339" r:id="rId15"/>
    <p:sldId id="340" r:id="rId16"/>
    <p:sldId id="292" r:id="rId17"/>
    <p:sldId id="341" r:id="rId18"/>
    <p:sldId id="342" r:id="rId19"/>
    <p:sldId id="343" r:id="rId20"/>
    <p:sldId id="358" r:id="rId21"/>
    <p:sldId id="380" r:id="rId22"/>
    <p:sldId id="381" r:id="rId23"/>
    <p:sldId id="382" r:id="rId24"/>
    <p:sldId id="383" r:id="rId25"/>
    <p:sldId id="384" r:id="rId26"/>
    <p:sldId id="385" r:id="rId27"/>
    <p:sldId id="386" r:id="rId28"/>
    <p:sldId id="387" r:id="rId29"/>
    <p:sldId id="350" r:id="rId30"/>
    <p:sldId id="346" r:id="rId31"/>
    <p:sldId id="359" r:id="rId32"/>
    <p:sldId id="360" r:id="rId33"/>
    <p:sldId id="361" r:id="rId34"/>
    <p:sldId id="362" r:id="rId35"/>
    <p:sldId id="294" r:id="rId36"/>
    <p:sldId id="297" r:id="rId37"/>
    <p:sldId id="369" r:id="rId38"/>
    <p:sldId id="388" r:id="rId39"/>
    <p:sldId id="301" r:id="rId40"/>
    <p:sldId id="302" r:id="rId41"/>
    <p:sldId id="303" r:id="rId42"/>
    <p:sldId id="368" r:id="rId43"/>
    <p:sldId id="305" r:id="rId44"/>
    <p:sldId id="308" r:id="rId45"/>
    <p:sldId id="309" r:id="rId46"/>
    <p:sldId id="310" r:id="rId47"/>
    <p:sldId id="311" r:id="rId48"/>
    <p:sldId id="312" r:id="rId49"/>
    <p:sldId id="313" r:id="rId50"/>
    <p:sldId id="314" r:id="rId51"/>
    <p:sldId id="315" r:id="rId52"/>
    <p:sldId id="316" r:id="rId53"/>
    <p:sldId id="355" r:id="rId54"/>
    <p:sldId id="378" r:id="rId55"/>
    <p:sldId id="317" r:id="rId56"/>
    <p:sldId id="319" r:id="rId57"/>
    <p:sldId id="320" r:id="rId58"/>
    <p:sldId id="389" r:id="rId59"/>
    <p:sldId id="357" r:id="rId60"/>
    <p:sldId id="356" r:id="rId61"/>
    <p:sldId id="321" r:id="rId62"/>
    <p:sldId id="318" r:id="rId63"/>
    <p:sldId id="322" r:id="rId64"/>
    <p:sldId id="323" r:id="rId65"/>
    <p:sldId id="324" r:id="rId66"/>
    <p:sldId id="325" r:id="rId67"/>
    <p:sldId id="326" r:id="rId68"/>
    <p:sldId id="327" r:id="rId69"/>
    <p:sldId id="328" r:id="rId70"/>
    <p:sldId id="329" r:id="rId71"/>
    <p:sldId id="379" r:id="rId72"/>
    <p:sldId id="351" r:id="rId73"/>
    <p:sldId id="347" r:id="rId74"/>
    <p:sldId id="348" r:id="rId75"/>
    <p:sldId id="352" r:id="rId7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4628" autoAdjust="0"/>
  </p:normalViewPr>
  <p:slideViewPr>
    <p:cSldViewPr>
      <p:cViewPr>
        <p:scale>
          <a:sx n="75" d="100"/>
          <a:sy n="75" d="100"/>
        </p:scale>
        <p:origin x="-1008" y="-70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slide" Target="slides/slide7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F782FB9E-F595-4BCF-ABEA-823F2DF80A37}" type="datetimeFigureOut">
              <a:rPr lang="en-US"/>
              <a:pPr>
                <a:defRPr/>
              </a:pPr>
              <a:t>2/21/2013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8FE9723C-6324-4F05-914C-289D94934F19}" type="slidenum">
              <a:rPr lang="en-US"/>
              <a:pPr>
                <a:defRPr/>
              </a:pPr>
              <a:t>‹#›</a:t>
            </a:fld>
            <a:endParaRPr lang="en-US"/>
          </a:p>
        </p:txBody>
      </p:sp>
    </p:spTree>
    <p:extLst>
      <p:ext uri="{BB962C8B-B14F-4D97-AF65-F5344CB8AC3E}">
        <p14:creationId xmlns:p14="http://schemas.microsoft.com/office/powerpoint/2010/main" val="6349354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p:spPr>
      </p:sp>
      <p:sp>
        <p:nvSpPr>
          <p:cNvPr id="116739" name="Notes Placeholder 2"/>
          <p:cNvSpPr>
            <a:spLocks noGrp="1"/>
          </p:cNvSpPr>
          <p:nvPr>
            <p:ph type="body" idx="1"/>
          </p:nvPr>
        </p:nvSpPr>
        <p:spPr bwMode="auto">
          <a:noFill/>
        </p:spPr>
        <p:txBody>
          <a:bodyPr wrap="square" lIns="89730" tIns="44865" rIns="89730" bIns="44865" numCol="1" anchor="t" anchorCtr="0" compatLnSpc="1">
            <a:prstTxWarp prst="textNoShape">
              <a:avLst/>
            </a:prstTxWarp>
          </a:bodyPr>
          <a:lstStyle/>
          <a:p>
            <a:endParaRPr lang="en-US" smtClean="0"/>
          </a:p>
        </p:txBody>
      </p:sp>
      <p:sp>
        <p:nvSpPr>
          <p:cNvPr id="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lIns="89730" tIns="44865" rIns="89730" bIns="44865" anchor="b"/>
          <a:lstStyle/>
          <a:p>
            <a:pPr algn="r" defTabSz="896938"/>
            <a:fld id="{A4A77648-BA6F-4747-8DC5-7619D0392477}" type="slidenum">
              <a:rPr lang="en-US" sz="1200">
                <a:latin typeface="Calibri" pitchFamily="34" charset="0"/>
              </a:rPr>
              <a:pPr algn="r" defTabSz="896938"/>
              <a:t>17</a:t>
            </a:fld>
            <a:endParaRPr lang="en-US" sz="1200">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p:spPr>
      </p:sp>
      <p:sp>
        <p:nvSpPr>
          <p:cNvPr id="119811" name="Notes Placeholder 2"/>
          <p:cNvSpPr>
            <a:spLocks noGrp="1"/>
          </p:cNvSpPr>
          <p:nvPr>
            <p:ph type="body" idx="1"/>
          </p:nvPr>
        </p:nvSpPr>
        <p:spPr bwMode="auto">
          <a:noFill/>
        </p:spPr>
        <p:txBody>
          <a:bodyPr wrap="square" lIns="89730" tIns="44865" rIns="89730" bIns="44865" numCol="1" anchor="t" anchorCtr="0" compatLnSpc="1">
            <a:prstTxWarp prst="textNoShape">
              <a:avLst/>
            </a:prstTxWarp>
          </a:bodyPr>
          <a:lstStyle/>
          <a:p>
            <a:pPr eaLnBrk="1" hangingPunct="1">
              <a:spcBef>
                <a:spcPct val="0"/>
              </a:spcBef>
            </a:pPr>
            <a:r>
              <a:rPr lang="en-US" smtClean="0"/>
              <a:t>ALL REQUESTS CAN BE MADE THRU THE MEDICAL DOC. We would prefer that all the hospitals have made contact and relationships with their city EOC or city emergency management group. If you have not been able to create that relationship any and all requests can be made to the Medical DOC, just keep in mind that if the request is not a Medical &amp; Health request then there may be an increased delay in getting that asset to you!</a:t>
            </a:r>
          </a:p>
          <a:p>
            <a:pPr eaLnBrk="1" hangingPunct="1">
              <a:spcBef>
                <a:spcPct val="0"/>
              </a:spcBef>
            </a:pPr>
            <a:endParaRPr lang="en-US" smtClean="0"/>
          </a:p>
          <a:p>
            <a:pPr eaLnBrk="1" hangingPunct="1">
              <a:spcBef>
                <a:spcPct val="0"/>
              </a:spcBef>
            </a:pPr>
            <a:r>
              <a:rPr lang="en-US" smtClean="0"/>
              <a:t>This slide represents where things are requested from. We do not want you to make requests directly thru the County EOC, they will send it to the DHS representative at the EOC who will then send it to us at the Medical DOC. </a:t>
            </a:r>
          </a:p>
          <a:p>
            <a:pPr eaLnBrk="1" hangingPunct="1">
              <a:spcBef>
                <a:spcPct val="0"/>
              </a:spcBef>
            </a:pPr>
            <a:r>
              <a:rPr lang="en-US" smtClean="0"/>
              <a:t>If your facility is in an area/city that has a local EOC and you have an established relationship with them then these are the types of requests you would be making of your City EOC.</a:t>
            </a:r>
          </a:p>
        </p:txBody>
      </p:sp>
      <p:sp>
        <p:nvSpPr>
          <p:cNvPr id="29700"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lIns="89730" tIns="44865" rIns="89730" bIns="44865" anchor="b"/>
          <a:lstStyle/>
          <a:p>
            <a:pPr algn="r" defTabSz="896938"/>
            <a:fld id="{7B74E7E4-E8B4-454B-BED2-661D0F74DBD7}" type="slidenum">
              <a:rPr lang="en-US" sz="1200">
                <a:latin typeface="Calibri" pitchFamily="34" charset="0"/>
              </a:rPr>
              <a:pPr algn="r" defTabSz="896938"/>
              <a:t>18</a:t>
            </a:fld>
            <a:endParaRPr lang="en-US" sz="1200">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p:spPr>
      </p:sp>
      <p:sp>
        <p:nvSpPr>
          <p:cNvPr id="122883" name="Notes Placeholder 2"/>
          <p:cNvSpPr>
            <a:spLocks noGrp="1"/>
          </p:cNvSpPr>
          <p:nvPr>
            <p:ph type="body" idx="1"/>
          </p:nvPr>
        </p:nvSpPr>
        <p:spPr bwMode="auto">
          <a:noFill/>
        </p:spPr>
        <p:txBody>
          <a:bodyPr wrap="square" lIns="89730" tIns="44865" rIns="89730" bIns="44865" numCol="1" anchor="t" anchorCtr="0" compatLnSpc="1">
            <a:prstTxWarp prst="textNoShape">
              <a:avLst/>
            </a:prstTxWarp>
          </a:bodyPr>
          <a:lstStyle/>
          <a:p>
            <a:pPr eaLnBrk="1" hangingPunct="1">
              <a:spcBef>
                <a:spcPct val="0"/>
              </a:spcBef>
            </a:pPr>
            <a:r>
              <a:rPr lang="en-US" smtClean="0"/>
              <a:t>These are questions that MUST be answered on the bottom of ALL MHRR forms prior to submission.</a:t>
            </a:r>
          </a:p>
        </p:txBody>
      </p:sp>
      <p:sp>
        <p:nvSpPr>
          <p:cNvPr id="3072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lIns="89730" tIns="44865" rIns="89730" bIns="44865" anchor="b"/>
          <a:lstStyle/>
          <a:p>
            <a:pPr algn="r" defTabSz="896938"/>
            <a:fld id="{CA732E4E-505A-448E-A176-49174F2F904D}" type="slidenum">
              <a:rPr lang="en-US" sz="1200">
                <a:latin typeface="Calibri" pitchFamily="34" charset="0"/>
              </a:rPr>
              <a:pPr algn="r" defTabSz="896938"/>
              <a:t>19</a:t>
            </a:fld>
            <a:endParaRPr lang="en-US" sz="1200">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p:spPr>
      </p:sp>
      <p:sp>
        <p:nvSpPr>
          <p:cNvPr id="124931" name="Notes Placeholder 2"/>
          <p:cNvSpPr>
            <a:spLocks noGrp="1"/>
          </p:cNvSpPr>
          <p:nvPr>
            <p:ph type="body" idx="1"/>
          </p:nvPr>
        </p:nvSpPr>
        <p:spPr bwMode="auto">
          <a:noFill/>
        </p:spPr>
        <p:txBody>
          <a:bodyPr wrap="square" lIns="89730" tIns="44865" rIns="89730" bIns="44865" numCol="1" anchor="t" anchorCtr="0" compatLnSpc="1">
            <a:prstTxWarp prst="textNoShape">
              <a:avLst/>
            </a:prstTxWarp>
          </a:bodyPr>
          <a:lstStyle/>
          <a:p>
            <a:pPr eaLnBrk="1" hangingPunct="1">
              <a:spcBef>
                <a:spcPct val="0"/>
              </a:spcBef>
            </a:pPr>
            <a:r>
              <a:rPr lang="en-US" smtClean="0"/>
              <a:t>These are the questions the state is going to ask us (the region) if we have to ask up to the state for resources.</a:t>
            </a:r>
          </a:p>
        </p:txBody>
      </p:sp>
      <p:sp>
        <p:nvSpPr>
          <p:cNvPr id="31748"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lIns="89730" tIns="44865" rIns="89730" bIns="44865" anchor="b"/>
          <a:lstStyle/>
          <a:p>
            <a:pPr algn="r" defTabSz="896938"/>
            <a:fld id="{1BD922A7-2FCB-4630-8307-F38C521F8E0A}" type="slidenum">
              <a:rPr lang="en-US" sz="1200">
                <a:latin typeface="Calibri" pitchFamily="34" charset="0"/>
              </a:rPr>
              <a:pPr algn="r" defTabSz="896938"/>
              <a:t>20</a:t>
            </a:fld>
            <a:endParaRPr lang="en-US" sz="1200">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bwMode="auto">
          <a:noFill/>
          <a:ln>
            <a:solidFill>
              <a:srgbClr val="000000"/>
            </a:solidFill>
            <a:miter lim="800000"/>
            <a:headEnd/>
            <a:tailEnd/>
          </a:ln>
        </p:spPr>
      </p:sp>
      <p:sp>
        <p:nvSpPr>
          <p:cNvPr id="126979" name="Notes Placeholder 2"/>
          <p:cNvSpPr>
            <a:spLocks noGrp="1"/>
          </p:cNvSpPr>
          <p:nvPr>
            <p:ph type="body" idx="1"/>
          </p:nvPr>
        </p:nvSpPr>
        <p:spPr bwMode="auto">
          <a:noFill/>
        </p:spPr>
        <p:txBody>
          <a:bodyPr wrap="square" lIns="89730" tIns="44865" rIns="89730" bIns="44865" numCol="1" anchor="t" anchorCtr="0" compatLnSpc="1">
            <a:prstTxWarp prst="textNoShape">
              <a:avLst/>
            </a:prstTxWarp>
          </a:bodyPr>
          <a:lstStyle/>
          <a:p>
            <a:pPr eaLnBrk="1" hangingPunct="1">
              <a:spcBef>
                <a:spcPct val="0"/>
              </a:spcBef>
            </a:pPr>
            <a:r>
              <a:rPr lang="en-US" smtClean="0"/>
              <a:t>Please get your forms out we will start going over them.</a:t>
            </a:r>
          </a:p>
          <a:p>
            <a:pPr eaLnBrk="1" hangingPunct="1">
              <a:spcBef>
                <a:spcPct val="0"/>
              </a:spcBef>
            </a:pPr>
            <a:r>
              <a:rPr lang="en-US" smtClean="0"/>
              <a:t>When form is complete and has been approved thru your internal process submit to the EMS Agency, by fax, email or ReddiNet as an attachment!</a:t>
            </a:r>
          </a:p>
          <a:p>
            <a:pPr eaLnBrk="1" hangingPunct="1">
              <a:spcBef>
                <a:spcPct val="0"/>
              </a:spcBef>
            </a:pPr>
            <a:r>
              <a:rPr lang="en-US" smtClean="0"/>
              <a:t>Request made via email or ReddiNet WITHOUT an attached resource request form will be denied. </a:t>
            </a:r>
          </a:p>
          <a:p>
            <a:pPr eaLnBrk="1" hangingPunct="1">
              <a:spcBef>
                <a:spcPct val="0"/>
              </a:spcBef>
            </a:pPr>
            <a:endParaRPr lang="en-US" smtClean="0"/>
          </a:p>
        </p:txBody>
      </p:sp>
      <p:sp>
        <p:nvSpPr>
          <p:cNvPr id="32772"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lIns="89730" tIns="44865" rIns="89730" bIns="44865" anchor="b"/>
          <a:lstStyle/>
          <a:p>
            <a:pPr algn="r" defTabSz="896938"/>
            <a:fld id="{F6ABC972-79E8-412D-BE18-92B4A1D7CD73}" type="slidenum">
              <a:rPr lang="en-US" sz="1200">
                <a:latin typeface="Calibri" pitchFamily="34" charset="0"/>
              </a:rPr>
              <a:pPr algn="r" defTabSz="896938"/>
              <a:t>21</a:t>
            </a:fld>
            <a:endParaRPr lang="en-US" sz="1200">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p:spPr>
      </p:sp>
      <p:sp>
        <p:nvSpPr>
          <p:cNvPr id="130051" name="Notes Placeholder 2"/>
          <p:cNvSpPr>
            <a:spLocks noGrp="1"/>
          </p:cNvSpPr>
          <p:nvPr>
            <p:ph type="body" idx="1"/>
          </p:nvPr>
        </p:nvSpPr>
        <p:spPr bwMode="auto">
          <a:noFill/>
        </p:spPr>
        <p:txBody>
          <a:bodyPr wrap="square" lIns="89730" tIns="44865" rIns="89730" bIns="44865" numCol="1" anchor="t" anchorCtr="0" compatLnSpc="1">
            <a:prstTxWarp prst="textNoShape">
              <a:avLst/>
            </a:prstTxWarp>
          </a:bodyPr>
          <a:lstStyle/>
          <a:p>
            <a:pPr eaLnBrk="1" hangingPunct="1">
              <a:spcBef>
                <a:spcPct val="0"/>
              </a:spcBef>
            </a:pPr>
            <a:r>
              <a:rPr lang="en-US" smtClean="0"/>
              <a:t>We are not going to dictate to your facility their internal process for generating a resource request or anything else for that matter.</a:t>
            </a:r>
          </a:p>
          <a:p>
            <a:pPr eaLnBrk="1" hangingPunct="1">
              <a:spcBef>
                <a:spcPct val="0"/>
              </a:spcBef>
            </a:pPr>
            <a:endParaRPr lang="en-US" smtClean="0"/>
          </a:p>
          <a:p>
            <a:pPr eaLnBrk="1" hangingPunct="1">
              <a:spcBef>
                <a:spcPct val="0"/>
              </a:spcBef>
            </a:pPr>
            <a:r>
              <a:rPr lang="en-US" smtClean="0"/>
              <a:t>We HIGHLY recommend that you do have a policy/procedure or process and educate appropriate staff on the process. EXAMPLE: disaster coordinator, ED (charge nurses &amp; director), OR (charge nurse &amp; director), the logistics section of your HICS org chart, hospitals materials management and anyone else that may want to request resources.</a:t>
            </a:r>
          </a:p>
          <a:p>
            <a:pPr eaLnBrk="1" hangingPunct="1">
              <a:spcBef>
                <a:spcPct val="0"/>
              </a:spcBef>
            </a:pPr>
            <a:endParaRPr lang="en-US" smtClean="0"/>
          </a:p>
          <a:p>
            <a:pPr eaLnBrk="1" hangingPunct="1">
              <a:spcBef>
                <a:spcPct val="0"/>
              </a:spcBef>
            </a:pPr>
            <a:r>
              <a:rPr lang="en-US" smtClean="0"/>
              <a:t>We feel that you need to know that we have a process in place to get you the resources you need in a timely manner.</a:t>
            </a:r>
          </a:p>
        </p:txBody>
      </p:sp>
      <p:sp>
        <p:nvSpPr>
          <p:cNvPr id="33796"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lIns="89730" tIns="44865" rIns="89730" bIns="44865" anchor="b"/>
          <a:lstStyle/>
          <a:p>
            <a:pPr algn="r" defTabSz="896938"/>
            <a:fld id="{BC6B88D9-4E2F-4591-8AD3-A921DF03C27B}" type="slidenum">
              <a:rPr lang="en-US" sz="1200">
                <a:latin typeface="Calibri" pitchFamily="34" charset="0"/>
              </a:rPr>
              <a:pPr algn="r" defTabSz="896938"/>
              <a:t>22</a:t>
            </a:fld>
            <a:endParaRPr lang="en-US" sz="1200">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p:spPr>
      </p:sp>
      <p:sp>
        <p:nvSpPr>
          <p:cNvPr id="132099" name="Notes Placeholder 2"/>
          <p:cNvSpPr>
            <a:spLocks noGrp="1"/>
          </p:cNvSpPr>
          <p:nvPr>
            <p:ph type="body" idx="1"/>
          </p:nvPr>
        </p:nvSpPr>
        <p:spPr bwMode="auto">
          <a:noFill/>
        </p:spPr>
        <p:txBody>
          <a:bodyPr wrap="square" lIns="89730" tIns="44865" rIns="89730" bIns="44865" numCol="1" anchor="t" anchorCtr="0" compatLnSpc="1">
            <a:prstTxWarp prst="textNoShape">
              <a:avLst/>
            </a:prstTxWarp>
          </a:bodyPr>
          <a:lstStyle/>
          <a:p>
            <a:pPr eaLnBrk="1" hangingPunct="1">
              <a:spcBef>
                <a:spcPct val="0"/>
              </a:spcBef>
            </a:pPr>
            <a:r>
              <a:rPr lang="en-US" smtClean="0"/>
              <a:t>Start at the top and work your way down. This form is available electronically as well. If they are being filled out by hand PLEASE write legibly.</a:t>
            </a:r>
          </a:p>
          <a:p>
            <a:pPr eaLnBrk="1" hangingPunct="1">
              <a:spcBef>
                <a:spcPct val="0"/>
              </a:spcBef>
            </a:pPr>
            <a:endParaRPr lang="en-US" smtClean="0"/>
          </a:p>
          <a:p>
            <a:pPr eaLnBrk="1" hangingPunct="1">
              <a:spcBef>
                <a:spcPct val="0"/>
              </a:spcBef>
            </a:pPr>
            <a:endParaRPr lang="en-US" smtClean="0"/>
          </a:p>
        </p:txBody>
      </p:sp>
      <p:sp>
        <p:nvSpPr>
          <p:cNvPr id="34820"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lIns="89730" tIns="44865" rIns="89730" bIns="44865" anchor="b"/>
          <a:lstStyle/>
          <a:p>
            <a:pPr algn="r" defTabSz="896938"/>
            <a:fld id="{335B06E4-8544-4302-88F5-B058CFC74053}" type="slidenum">
              <a:rPr lang="en-US" sz="1200">
                <a:latin typeface="Calibri" pitchFamily="34" charset="0"/>
              </a:rPr>
              <a:pPr algn="r" defTabSz="896938"/>
              <a:t>23</a:t>
            </a:fld>
            <a:endParaRPr lang="en-US" sz="1200">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bwMode="auto">
          <a:noFill/>
          <a:ln>
            <a:solidFill>
              <a:srgbClr val="000000"/>
            </a:solidFill>
            <a:miter lim="800000"/>
            <a:headEnd/>
            <a:tailEnd/>
          </a:ln>
        </p:spPr>
      </p:sp>
      <p:sp>
        <p:nvSpPr>
          <p:cNvPr id="134147" name="Notes Placeholder 2"/>
          <p:cNvSpPr>
            <a:spLocks noGrp="1"/>
          </p:cNvSpPr>
          <p:nvPr>
            <p:ph type="body" idx="1"/>
          </p:nvPr>
        </p:nvSpPr>
        <p:spPr bwMode="auto">
          <a:noFill/>
        </p:spPr>
        <p:txBody>
          <a:bodyPr wrap="square" lIns="89730" tIns="44865" rIns="89730" bIns="44865" numCol="1" anchor="t" anchorCtr="0" compatLnSpc="1">
            <a:prstTxWarp prst="textNoShape">
              <a:avLst/>
            </a:prstTxWarp>
          </a:bodyPr>
          <a:lstStyle/>
          <a:p>
            <a:pPr eaLnBrk="1" hangingPunct="1">
              <a:spcBef>
                <a:spcPct val="0"/>
              </a:spcBef>
            </a:pPr>
            <a:r>
              <a:rPr lang="en-US" smtClean="0"/>
              <a:t>Ok….so an “event” has occurred. At some point after this the MAC will send out and assessment poll (event dependent). Please do NOT answer the assessment poll via ReddiNet Messaging. Just click on the respond button on the poll to answer.</a:t>
            </a:r>
          </a:p>
          <a:p>
            <a:pPr eaLnBrk="1" hangingPunct="1">
              <a:spcBef>
                <a:spcPct val="0"/>
              </a:spcBef>
            </a:pPr>
            <a:endParaRPr lang="en-US" smtClean="0"/>
          </a:p>
          <a:p>
            <a:pPr eaLnBrk="1" hangingPunct="1">
              <a:spcBef>
                <a:spcPct val="0"/>
              </a:spcBef>
            </a:pPr>
            <a:endParaRPr lang="en-US" smtClean="0"/>
          </a:p>
        </p:txBody>
      </p:sp>
      <p:sp>
        <p:nvSpPr>
          <p:cNvPr id="37892"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lIns="89730" tIns="44865" rIns="89730" bIns="44865" anchor="b"/>
          <a:lstStyle/>
          <a:p>
            <a:pPr algn="r" defTabSz="896938"/>
            <a:fld id="{94CDF400-2F73-4AB7-8F11-03CB8979E79F}" type="slidenum">
              <a:rPr lang="en-US" sz="1200">
                <a:latin typeface="Calibri" pitchFamily="34" charset="0"/>
              </a:rPr>
              <a:pPr algn="r" defTabSz="896938"/>
              <a:t>24</a:t>
            </a:fld>
            <a:endParaRPr lang="en-US" sz="120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C111F6D3-846B-47CC-8B1C-750E77FB2E22}" type="datetime1">
              <a:rPr lang="en-US"/>
              <a:pPr>
                <a:defRPr/>
              </a:pPr>
              <a:t>2/21/2013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2A6BC28-CAE4-4225-B87C-8603178EE3C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2314DC4-D2B0-4125-BC3C-8508FEF2A4EC}" type="datetime1">
              <a:rPr lang="en-US"/>
              <a:pPr>
                <a:defRPr/>
              </a:pPr>
              <a:t>2/21/2013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53A82E0-504E-4AA0-B90F-48B4D368526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F458A17-0B07-415E-96A2-91523D4F4624}" type="datetime1">
              <a:rPr lang="en-US"/>
              <a:pPr>
                <a:defRPr/>
              </a:pPr>
              <a:t>2/21/2013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E44F9B9-CF70-48E5-A6BB-4940853A57DB}"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1EA67DA1-ADE4-4663-BB91-B75A5983780D}" type="datetime1">
              <a:rPr lang="en-US"/>
              <a:pPr>
                <a:defRPr/>
              </a:pPr>
              <a:t>2/21/2013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9FB12C8-F116-4B99-A45F-956A3C391BD5}"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EAE117F-F6DF-4110-AC91-5D1150543612}" type="datetime1">
              <a:rPr lang="en-US"/>
              <a:pPr>
                <a:defRPr/>
              </a:pPr>
              <a:t>2/21/2013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092A2DE-7AD9-47F4-B594-12A5E3D1A965}"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655CC492-547D-4AE9-A076-6960EA4EB0CB}" type="datetime1">
              <a:rPr lang="en-US"/>
              <a:pPr>
                <a:defRPr/>
              </a:pPr>
              <a:t>2/21/2013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1339053-2534-4726-9D09-21E4091B17E9}"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554163"/>
            <a:ext cx="42672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4400" y="1554163"/>
            <a:ext cx="42672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fld id="{7B7B1885-FA25-4988-AC97-0940A1DC5D2C}" type="datetime1">
              <a:rPr lang="en-US"/>
              <a:pPr>
                <a:defRPr/>
              </a:pPr>
              <a:t>2/21/2013</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E4382FB0-B88A-471F-B30B-C9EF3EF4B4CC}" type="slidenum">
              <a:rPr lang="en-US"/>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fld id="{595F0C8D-79FD-4AC9-B369-0A8FC094D19A}" type="datetime1">
              <a:rPr lang="en-US"/>
              <a:pPr>
                <a:defRPr/>
              </a:pPr>
              <a:t>2/21/2013</a:t>
            </a:fld>
            <a:endParaRPr lang="en-US" dirty="0"/>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985194F2-DBDF-4148-B397-278019649223}" type="slidenum">
              <a:rPr lang="en-US"/>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fld id="{956E74DB-B416-4AAF-8E19-DC3BEE8BD2BF}" type="datetime1">
              <a:rPr lang="en-US"/>
              <a:pPr>
                <a:defRPr/>
              </a:pPr>
              <a:t>2/21/2013</a:t>
            </a:fld>
            <a:endParaRPr lang="en-US" dirty="0"/>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BAF97AFB-EADC-4D3F-90B2-BC7E0A52E256}" type="slidenum">
              <a:rPr lang="en-US"/>
              <a:pPr>
                <a:defRPr/>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F7CB3C81-4A9A-4A99-A7C2-AF7F311A73A6}" type="datetime1">
              <a:rPr lang="en-US"/>
              <a:pPr>
                <a:defRPr/>
              </a:pPr>
              <a:t>2/21/2013</a:t>
            </a:fld>
            <a:endParaRPr lang="en-US" dirty="0"/>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2356012B-4E60-41B4-B4E1-F6E0D2709E86}" type="slidenum">
              <a:rPr lang="en-US"/>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fld id="{C8845824-76C1-4B3E-9DB8-7AC155FABD72}" type="datetime1">
              <a:rPr lang="en-US"/>
              <a:pPr>
                <a:defRPr/>
              </a:pPr>
              <a:t>2/21/2013</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BCC8D287-CE75-4A65-B09F-31A3C8BCB286}"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C56AB83-B393-47B3-A0F0-CA22DD5429E1}" type="datetime1">
              <a:rPr lang="en-US"/>
              <a:pPr>
                <a:defRPr/>
              </a:pPr>
              <a:t>2/21/2013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7691173-F407-472E-8172-B3234BB80365}"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fld id="{7640BD23-E8EA-44E7-BC56-EA849FC5489A}" type="datetime1">
              <a:rPr lang="en-US"/>
              <a:pPr>
                <a:defRPr/>
              </a:pPr>
              <a:t>2/21/2013</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E508A905-7CE7-409B-86CD-33BA8B05E08C}" type="slidenum">
              <a:rPr lang="en-US"/>
              <a:pPr>
                <a:defRPr/>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66F885C-C2E3-4A06-BC88-C74ABCB89B82}" type="datetime1">
              <a:rPr lang="en-US"/>
              <a:pPr>
                <a:defRPr/>
              </a:pPr>
              <a:t>2/21/2013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F6D3C28-023E-40BC-BCEA-5E6DEAFDB098}" type="slidenum">
              <a:rPr lang="en-US"/>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19900" y="457200"/>
            <a:ext cx="2171700" cy="56229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457200"/>
            <a:ext cx="6362700" cy="56229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74EA312-4820-4AEB-9A89-DA4C761E9E1E}" type="datetime1">
              <a:rPr lang="en-US"/>
              <a:pPr>
                <a:defRPr/>
              </a:pPr>
              <a:t>2/21/2013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9CFAC2D-7490-4A7E-867D-65BC831606A5}" type="slidenum">
              <a:rPr lang="en-US"/>
              <a:pPr>
                <a:defRPr/>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6CA7A92A-3AA1-44C7-BD92-A33EFA4350F6}" type="datetime1">
              <a:rPr lang="en-US"/>
              <a:pPr>
                <a:defRPr/>
              </a:pPr>
              <a:t>2/21/2013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2188A55-776B-4D8A-8EDF-23D3DE713288}" type="slidenum">
              <a:rPr lang="en-US"/>
              <a:pPr>
                <a:defRPr/>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48F09F7-1185-4BE4-B993-0759AF835ED0}" type="datetime1">
              <a:rPr lang="en-US"/>
              <a:pPr>
                <a:defRPr/>
              </a:pPr>
              <a:t>2/21/2013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636FF4D-F957-4626-8761-9EAF28889892}" type="slidenum">
              <a:rPr lang="en-US"/>
              <a:pPr>
                <a:defRPr/>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059CA4C2-8D98-4AAA-8200-F0F08C9512D7}" type="datetime1">
              <a:rPr lang="en-US"/>
              <a:pPr>
                <a:defRPr/>
              </a:pPr>
              <a:t>2/21/2013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96E9940-93A7-4842-BE51-541342D51925}" type="slidenum">
              <a:rPr lang="en-US"/>
              <a:pPr>
                <a:defRPr/>
              </a:pPr>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554163"/>
            <a:ext cx="42672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4400" y="1554163"/>
            <a:ext cx="42672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fld id="{027A8DFC-BC78-4E51-ADFF-7F26CB7E1ED2}" type="datetime1">
              <a:rPr lang="en-US"/>
              <a:pPr>
                <a:defRPr/>
              </a:pPr>
              <a:t>2/21/2013</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A2862BB5-53F6-48F2-B143-7139766B01C1}" type="slidenum">
              <a:rPr lang="en-US"/>
              <a:pPr>
                <a:defRPr/>
              </a:pPr>
              <a:t>‹#›</a:t>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fld id="{B68851AF-0AE3-4616-8F52-36E27E06C845}" type="datetime1">
              <a:rPr lang="en-US"/>
              <a:pPr>
                <a:defRPr/>
              </a:pPr>
              <a:t>2/21/2013</a:t>
            </a:fld>
            <a:endParaRPr lang="en-US" dirty="0"/>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11ED7C8B-DC72-440A-BEB1-802195DE95CB}" type="slidenum">
              <a:rPr lang="en-US"/>
              <a:pPr>
                <a:defRPr/>
              </a:pPr>
              <a:t>‹#›</a:t>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fld id="{7B7D7850-566B-4B4F-AAD5-F8FFB6AE7B5D}" type="datetime1">
              <a:rPr lang="en-US"/>
              <a:pPr>
                <a:defRPr/>
              </a:pPr>
              <a:t>2/21/2013</a:t>
            </a:fld>
            <a:endParaRPr lang="en-US" dirty="0"/>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41296454-6EBF-42DE-B569-ED9B0036553A}" type="slidenum">
              <a:rPr lang="en-US"/>
              <a:pPr>
                <a:defRPr/>
              </a:pPr>
              <a:t>‹#›</a:t>
            </a:fld>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7FA9AF5F-F19E-4ACA-8BBA-8765F1FB2750}" type="datetime1">
              <a:rPr lang="en-US"/>
              <a:pPr>
                <a:defRPr/>
              </a:pPr>
              <a:t>2/21/2013</a:t>
            </a:fld>
            <a:endParaRPr lang="en-US" dirty="0"/>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3A437043-B7AF-4D33-80D0-E454EE1745A7}"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EF1BFD6-3172-4261-88CE-997ED09B5E76}" type="datetime1">
              <a:rPr lang="en-US"/>
              <a:pPr>
                <a:defRPr/>
              </a:pPr>
              <a:t>2/21/2013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96D7B23-9C7B-4768-9862-4C15ADAFC4EC}"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fld id="{872D0C5C-7A14-44E2-9568-EA36F0435D7A}" type="datetime1">
              <a:rPr lang="en-US"/>
              <a:pPr>
                <a:defRPr/>
              </a:pPr>
              <a:t>2/21/2013</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ACA42818-4BCE-444E-9D1B-16CCF0409BD5}" type="slidenum">
              <a:rPr lang="en-US"/>
              <a:pPr>
                <a:defRPr/>
              </a:pPr>
              <a:t>‹#›</a:t>
            </a:fld>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fld id="{9BDBACF1-00BE-4CE4-8F16-67063681DD55}" type="datetime1">
              <a:rPr lang="en-US"/>
              <a:pPr>
                <a:defRPr/>
              </a:pPr>
              <a:t>2/21/2013</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811330E1-9808-47B5-B1D4-EA182D46E650}" type="slidenum">
              <a:rPr lang="en-US"/>
              <a:pPr>
                <a:defRPr/>
              </a:pPr>
              <a:t>‹#›</a:t>
            </a:fld>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B9BCBDB-8077-4E99-B2E5-EDC2AAB9A735}" type="datetime1">
              <a:rPr lang="en-US"/>
              <a:pPr>
                <a:defRPr/>
              </a:pPr>
              <a:t>2/21/2013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439815C-6A73-46AC-8F59-B3723D12E62B}" type="slidenum">
              <a:rPr lang="en-US"/>
              <a:pPr>
                <a:defRPr/>
              </a:pPr>
              <a:t>‹#›</a:t>
            </a:fld>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19900" y="457200"/>
            <a:ext cx="2171700" cy="56229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457200"/>
            <a:ext cx="6362700" cy="56229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287A4D1-B5D2-4514-9B8E-2EB3CF82F5CF}" type="datetime1">
              <a:rPr lang="en-US"/>
              <a:pPr>
                <a:defRPr/>
              </a:pPr>
              <a:t>2/21/2013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B210389-ABFA-4E8E-8EA8-DEB89CF3D702}" type="slidenum">
              <a:rPr lang="en-US"/>
              <a:pPr>
                <a:defRPr/>
              </a:pPr>
              <a:t>‹#›</a:t>
            </a:fld>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B63C4271-8E0B-4842-842E-B0C587D2AC80}" type="datetime1">
              <a:rPr lang="en-US"/>
              <a:pPr>
                <a:defRPr/>
              </a:pPr>
              <a:t>2/21/2013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44EC704-7A49-4394-96AB-E2FDFA6E589A}" type="slidenum">
              <a:rPr lang="en-US"/>
              <a:pPr>
                <a:defRPr/>
              </a:pPr>
              <a:t>‹#›</a:t>
            </a:fld>
            <a:endParaRPr 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BC73040-FBC4-417B-B72D-9F633E0DF151}" type="datetime1">
              <a:rPr lang="en-US"/>
              <a:pPr>
                <a:defRPr/>
              </a:pPr>
              <a:t>2/21/2013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57557E0-7055-4CF9-B32F-36533FAADAA8}" type="slidenum">
              <a:rPr lang="en-US"/>
              <a:pPr>
                <a:defRPr/>
              </a:pPr>
              <a:t>‹#›</a:t>
            </a:fld>
            <a:endParaRPr 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169A546B-82E5-46D8-9C61-115DA75AD2F2}" type="datetime1">
              <a:rPr lang="en-US"/>
              <a:pPr>
                <a:defRPr/>
              </a:pPr>
              <a:t>2/21/2013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41F26AC-54C9-41DF-8FB7-8F589CCE4F67}" type="slidenum">
              <a:rPr lang="en-US"/>
              <a:pPr>
                <a:defRPr/>
              </a:pPr>
              <a:t>‹#›</a:t>
            </a:fld>
            <a:endParaRPr 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554163"/>
            <a:ext cx="42672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4400" y="1554163"/>
            <a:ext cx="42672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fld id="{845A6F1F-BA74-4A6E-86D9-FFA4DDCC760D}" type="datetime1">
              <a:rPr lang="en-US"/>
              <a:pPr>
                <a:defRPr/>
              </a:pPr>
              <a:t>2/21/2013</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891D7518-B70C-49C2-97A9-0CDE3FC9F5A7}" type="slidenum">
              <a:rPr lang="en-US"/>
              <a:pPr>
                <a:defRPr/>
              </a:pPr>
              <a:t>‹#›</a:t>
            </a:fld>
            <a:endParaRPr 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fld id="{E285C6D3-1E03-413F-A66A-B36ACDFF92B3}" type="datetime1">
              <a:rPr lang="en-US"/>
              <a:pPr>
                <a:defRPr/>
              </a:pPr>
              <a:t>2/21/2013</a:t>
            </a:fld>
            <a:endParaRPr lang="en-US" dirty="0"/>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BF4F7654-5B0D-48AA-8F39-4DB97EE1013B}" type="slidenum">
              <a:rPr lang="en-US"/>
              <a:pPr>
                <a:defRPr/>
              </a:pPr>
              <a:t>‹#›</a:t>
            </a:fld>
            <a:endParaRPr 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fld id="{41FB7262-36AF-43E1-9D86-6F1089EB3B07}" type="datetime1">
              <a:rPr lang="en-US"/>
              <a:pPr>
                <a:defRPr/>
              </a:pPr>
              <a:t>2/21/2013</a:t>
            </a:fld>
            <a:endParaRPr lang="en-US" dirty="0"/>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D221A089-BE5A-43DF-BA95-BBDBF6CBC588}"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790B919-E8DC-4AA8-8837-4E7F67424439}" type="datetime1">
              <a:rPr lang="en-US"/>
              <a:pPr>
                <a:defRPr/>
              </a:pPr>
              <a:t>2/21/2013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E287673-2B70-4D85-B185-B6389E21288B}"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C48B1BA1-93D6-47C9-8721-C322D0E448A8}" type="datetime1">
              <a:rPr lang="en-US"/>
              <a:pPr>
                <a:defRPr/>
              </a:pPr>
              <a:t>2/21/2013</a:t>
            </a:fld>
            <a:endParaRPr lang="en-US" dirty="0"/>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C99B49F5-675E-4FC7-B375-2D8AF7766200}" type="slidenum">
              <a:rPr lang="en-US"/>
              <a:pPr>
                <a:defRPr/>
              </a:pPr>
              <a:t>‹#›</a:t>
            </a:fld>
            <a:endParaRPr 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fld id="{1BA4E2FA-A934-4FDE-80DC-B145452F60BE}" type="datetime1">
              <a:rPr lang="en-US"/>
              <a:pPr>
                <a:defRPr/>
              </a:pPr>
              <a:t>2/21/2013</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CE5A8051-418C-4F5E-AC87-90A6EB9D4683}" type="slidenum">
              <a:rPr lang="en-US"/>
              <a:pPr>
                <a:defRPr/>
              </a:pPr>
              <a:t>‹#›</a:t>
            </a:fld>
            <a:endParaRPr 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fld id="{ECD07DE7-9D6A-4446-B767-E8A79AA98C22}" type="datetime1">
              <a:rPr lang="en-US"/>
              <a:pPr>
                <a:defRPr/>
              </a:pPr>
              <a:t>2/21/2013</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15BDD1C4-56AB-444C-9069-0C564E20B529}" type="slidenum">
              <a:rPr lang="en-US"/>
              <a:pPr>
                <a:defRPr/>
              </a:pPr>
              <a:t>‹#›</a:t>
            </a:fld>
            <a:endParaRPr 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1C5A79A-2359-4576-9F78-5D6689CB53A5}" type="datetime1">
              <a:rPr lang="en-US"/>
              <a:pPr>
                <a:defRPr/>
              </a:pPr>
              <a:t>2/21/2013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09DD671-0867-49E8-9C9A-1F6EC4B9FEE5}" type="slidenum">
              <a:rPr lang="en-US"/>
              <a:pPr>
                <a:defRPr/>
              </a:pPr>
              <a:t>‹#›</a:t>
            </a:fld>
            <a:endParaRPr 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19900" y="457200"/>
            <a:ext cx="2171700" cy="56229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457200"/>
            <a:ext cx="6362700" cy="56229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1B1C2D6-DF9C-443C-9079-F5CABE139AB0}" type="datetime1">
              <a:rPr lang="en-US"/>
              <a:pPr>
                <a:defRPr/>
              </a:pPr>
              <a:t>2/21/2013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D4C775F-46D5-4B14-8C0A-0876E07405EF}" type="slidenum">
              <a:rPr lang="en-US"/>
              <a:pPr>
                <a:defRPr/>
              </a:pPr>
              <a:t>‹#›</a:t>
            </a:fld>
            <a:endParaRPr lang="en-US"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E65C8E5C-BA4F-4B00-A01A-7CE74796A016}" type="datetime1">
              <a:rPr lang="en-US"/>
              <a:pPr>
                <a:defRPr/>
              </a:pPr>
              <a:t>2/21/2013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825573E-5C41-4B78-9BDD-28ECCA60EBFB}" type="slidenum">
              <a:rPr lang="en-US"/>
              <a:pPr>
                <a:defRPr/>
              </a:pPr>
              <a:t>‹#›</a:t>
            </a:fld>
            <a:endParaRPr lang="en-US"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B9BC0AA-428C-4072-BC19-E1042CA08083}" type="datetime1">
              <a:rPr lang="en-US"/>
              <a:pPr>
                <a:defRPr/>
              </a:pPr>
              <a:t>2/21/2013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5AB4B28-0354-4343-93AE-4B796050C1F7}" type="slidenum">
              <a:rPr lang="en-US"/>
              <a:pPr>
                <a:defRPr/>
              </a:pPr>
              <a:t>‹#›</a:t>
            </a:fld>
            <a:endParaRPr lang="en-US"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58D0740C-0717-4B59-B8DC-4D76AA27D421}" type="datetime1">
              <a:rPr lang="en-US"/>
              <a:pPr>
                <a:defRPr/>
              </a:pPr>
              <a:t>2/21/2013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80D1F63-A9BF-4B1A-9E04-5D3B66A87729}" type="slidenum">
              <a:rPr lang="en-US"/>
              <a:pPr>
                <a:defRPr/>
              </a:pPr>
              <a:t>‹#›</a:t>
            </a:fld>
            <a:endParaRPr lang="en-US"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554163"/>
            <a:ext cx="42672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4400" y="1554163"/>
            <a:ext cx="42672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fld id="{8F45DB54-0B23-4028-BCD3-DA5A29555C56}" type="datetime1">
              <a:rPr lang="en-US"/>
              <a:pPr>
                <a:defRPr/>
              </a:pPr>
              <a:t>2/21/2013</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85AAD2F6-C7D2-4C99-8413-1C9A9519141F}" type="slidenum">
              <a:rPr lang="en-US"/>
              <a:pPr>
                <a:defRPr/>
              </a:pPr>
              <a:t>‹#›</a:t>
            </a:fld>
            <a:endParaRPr lang="en-US" dirty="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fld id="{D190DAF8-3E20-4F56-B55D-5290AAB226D0}" type="datetime1">
              <a:rPr lang="en-US"/>
              <a:pPr>
                <a:defRPr/>
              </a:pPr>
              <a:t>2/21/2013</a:t>
            </a:fld>
            <a:endParaRPr lang="en-US" dirty="0"/>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EC622F3F-DB59-40AA-BB7F-AB2DDB149C4F}"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EE470AA-7A24-4274-B2F4-C14FE8074B08}" type="datetime1">
              <a:rPr lang="en-US"/>
              <a:pPr>
                <a:defRPr/>
              </a:pPr>
              <a:t>2/21/2013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EC527FD-43CB-4337-9A33-626FD57E3272}"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fld id="{FDB51A3F-6534-4DF3-AC98-F2CD3E6F5347}" type="datetime1">
              <a:rPr lang="en-US"/>
              <a:pPr>
                <a:defRPr/>
              </a:pPr>
              <a:t>2/21/2013</a:t>
            </a:fld>
            <a:endParaRPr lang="en-US" dirty="0"/>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7D85406B-67A2-4F30-96E6-F839E98BF44F}" type="slidenum">
              <a:rPr lang="en-US"/>
              <a:pPr>
                <a:defRPr/>
              </a:pPr>
              <a:t>‹#›</a:t>
            </a:fld>
            <a:endParaRPr lang="en-US" dirty="0"/>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1C960EDF-388D-4773-A54C-737C0F7D8147}" type="datetime1">
              <a:rPr lang="en-US"/>
              <a:pPr>
                <a:defRPr/>
              </a:pPr>
              <a:t>2/21/2013</a:t>
            </a:fld>
            <a:endParaRPr lang="en-US" dirty="0"/>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10F90CA3-D5CA-4DFC-BD5E-9923F39DD434}" type="slidenum">
              <a:rPr lang="en-US"/>
              <a:pPr>
                <a:defRPr/>
              </a:pPr>
              <a:t>‹#›</a:t>
            </a:fld>
            <a:endParaRPr lang="en-US" dirty="0"/>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fld id="{A302873B-9467-4498-940E-832C178ACF59}" type="datetime1">
              <a:rPr lang="en-US"/>
              <a:pPr>
                <a:defRPr/>
              </a:pPr>
              <a:t>2/21/2013</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A76EEE11-5A8B-440D-B449-645379EE6305}" type="slidenum">
              <a:rPr lang="en-US"/>
              <a:pPr>
                <a:defRPr/>
              </a:pPr>
              <a:t>‹#›</a:t>
            </a:fld>
            <a:endParaRPr lang="en-US" dirty="0"/>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fld id="{219073C1-335A-443D-AEA9-C7F5FEBF81C6}" type="datetime1">
              <a:rPr lang="en-US"/>
              <a:pPr>
                <a:defRPr/>
              </a:pPr>
              <a:t>2/21/2013</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DE0D4926-414F-41DE-803E-D559A2C17C8D}" type="slidenum">
              <a:rPr lang="en-US"/>
              <a:pPr>
                <a:defRPr/>
              </a:pPr>
              <a:t>‹#›</a:t>
            </a:fld>
            <a:endParaRPr lang="en-US" dirty="0"/>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AD4422D-3CDF-424B-A12D-55F84621557B}" type="datetime1">
              <a:rPr lang="en-US"/>
              <a:pPr>
                <a:defRPr/>
              </a:pPr>
              <a:t>2/21/2013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5A36A21-9EDB-419D-812F-B27DD241E36C}" type="slidenum">
              <a:rPr lang="en-US"/>
              <a:pPr>
                <a:defRPr/>
              </a:pPr>
              <a:t>‹#›</a:t>
            </a:fld>
            <a:endParaRPr lang="en-US" dirty="0"/>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19900" y="457200"/>
            <a:ext cx="2171700" cy="56229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457200"/>
            <a:ext cx="6362700" cy="56229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CCE7656-BBCE-409F-8583-0A16875D574E}" type="datetime1">
              <a:rPr lang="en-US"/>
              <a:pPr>
                <a:defRPr/>
              </a:pPr>
              <a:t>2/21/2013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988ED13-82DC-4917-9748-D0CFBDBC10A1}"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B4BAF53-FFA8-4A3F-8F94-3718B4C6A298}" type="datetime1">
              <a:rPr lang="en-US"/>
              <a:pPr>
                <a:defRPr/>
              </a:pPr>
              <a:t>2/21/2013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EED4E9B-0138-43B8-90D9-8D6EB055254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4A55FAB-AF1D-43A6-8ED2-59941F0FA443}" type="datetime1">
              <a:rPr lang="en-US"/>
              <a:pPr>
                <a:defRPr/>
              </a:pPr>
              <a:t>2/21/2013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D7FE73F-5A3E-4B0E-B088-60EB19BA05D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46E7816-3561-40D6-9BBB-C001D856BC93}" type="datetime1">
              <a:rPr lang="en-US"/>
              <a:pPr>
                <a:defRPr/>
              </a:pPr>
              <a:t>2/21/2013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8A346B1-9419-4B86-AD54-5F8AF1A2E9F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EA7AE37-0E18-4723-AC9B-7F1E9C033BA4}" type="datetime1">
              <a:rPr lang="en-US"/>
              <a:pPr>
                <a:defRPr/>
              </a:pPr>
              <a:t>2/21/2013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2D60307-98B0-440B-9F48-F606AFF5C1B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2.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26AF1F80-60AF-4E54-8623-C584A1F6F3FD}" type="datetime1">
              <a:rPr lang="en-US"/>
              <a:pPr>
                <a:defRPr/>
              </a:pPr>
              <a:t>2/21/2013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7AA3FF3D-38D4-4A95-8BFF-AD48A22E1BE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3" r:id="rId1"/>
    <p:sldLayoutId id="2147483662" r:id="rId2"/>
    <p:sldLayoutId id="2147483661" r:id="rId3"/>
    <p:sldLayoutId id="2147483660" r:id="rId4"/>
    <p:sldLayoutId id="2147483659" r:id="rId5"/>
    <p:sldLayoutId id="2147483658" r:id="rId6"/>
    <p:sldLayoutId id="2147483657" r:id="rId7"/>
    <p:sldLayoutId id="2147483656" r:id="rId8"/>
    <p:sldLayoutId id="2147483655" r:id="rId9"/>
    <p:sldLayoutId id="2147483654" r:id="rId10"/>
    <p:sldLayoutId id="2147483653"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 name="Straight Connector 12"/>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114693" name="Text Placeholder 7"/>
          <p:cNvSpPr>
            <a:spLocks noGrp="1"/>
          </p:cNvSpPr>
          <p:nvPr>
            <p:ph type="body" idx="1"/>
          </p:nvPr>
        </p:nvSpPr>
        <p:spPr bwMode="auto">
          <a:xfrm>
            <a:off x="304800" y="1554163"/>
            <a:ext cx="86868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Title Placeholder 9"/>
          <p:cNvSpPr>
            <a:spLocks noGrp="1"/>
          </p:cNvSpPr>
          <p:nvPr>
            <p:ph type="title"/>
          </p:nvPr>
        </p:nvSpPr>
        <p:spPr>
          <a:xfrm>
            <a:off x="304800" y="457200"/>
            <a:ext cx="8686800" cy="8382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 name="Date Placeholder 15"/>
          <p:cNvSpPr>
            <a:spLocks noGrp="1"/>
          </p:cNvSpPr>
          <p:nvPr>
            <p:ph type="dt" sz="half" idx="2"/>
          </p:nvPr>
        </p:nvSpPr>
        <p:spPr>
          <a:xfrm>
            <a:off x="6477000" y="76200"/>
            <a:ext cx="2514600" cy="288925"/>
          </a:xfrm>
          <a:prstGeom prst="rect">
            <a:avLst/>
          </a:prstGeom>
        </p:spPr>
        <p:txBody>
          <a:bodyPr vert="horz"/>
          <a:lstStyle>
            <a:lvl1pPr fontAlgn="auto">
              <a:spcBef>
                <a:spcPts val="0"/>
              </a:spcBef>
              <a:spcAft>
                <a:spcPts val="0"/>
              </a:spcAft>
              <a:defRPr sz="1200">
                <a:solidFill>
                  <a:schemeClr val="accent1">
                    <a:shade val="75000"/>
                  </a:schemeClr>
                </a:solidFill>
                <a:latin typeface="+mn-lt"/>
              </a:defRPr>
            </a:lvl1pPr>
          </a:lstStyle>
          <a:p>
            <a:pPr>
              <a:defRPr/>
            </a:pPr>
            <a:fld id="{10931B80-10D8-42CA-A957-23B7CF151C63}" type="datetime1">
              <a:rPr lang="en-US"/>
              <a:pPr>
                <a:defRPr/>
              </a:pPr>
              <a:t>2/21/2013</a:t>
            </a:fld>
            <a:endParaRPr lang="en-US" dirty="0"/>
          </a:p>
        </p:txBody>
      </p:sp>
      <p:sp>
        <p:nvSpPr>
          <p:cNvPr id="15" name="Footer Placeholder 1"/>
          <p:cNvSpPr>
            <a:spLocks noGrp="1"/>
          </p:cNvSpPr>
          <p:nvPr>
            <p:ph type="ftr" sz="quarter" idx="3"/>
          </p:nvPr>
        </p:nvSpPr>
        <p:spPr>
          <a:xfrm>
            <a:off x="3124200" y="76200"/>
            <a:ext cx="3352800" cy="288925"/>
          </a:xfrm>
          <a:prstGeom prst="rect">
            <a:avLst/>
          </a:prstGeom>
        </p:spPr>
        <p:txBody>
          <a:bodyPr vert="horz"/>
          <a:lstStyle>
            <a:lvl1pPr algn="r" fontAlgn="auto">
              <a:spcBef>
                <a:spcPts val="0"/>
              </a:spcBef>
              <a:spcAft>
                <a:spcPts val="0"/>
              </a:spcAft>
              <a:defRPr sz="1200">
                <a:solidFill>
                  <a:schemeClr val="accent1">
                    <a:shade val="75000"/>
                  </a:schemeClr>
                </a:solidFill>
                <a:latin typeface="+mn-lt"/>
              </a:defRPr>
            </a:lvl1pPr>
          </a:lstStyle>
          <a:p>
            <a:pPr>
              <a:defRPr/>
            </a:pPr>
            <a:endParaRPr lang="en-US"/>
          </a:p>
        </p:txBody>
      </p:sp>
      <p:sp>
        <p:nvSpPr>
          <p:cNvPr id="16" name="Slide Number Placeholder 14"/>
          <p:cNvSpPr>
            <a:spLocks noGrp="1"/>
          </p:cNvSpPr>
          <p:nvPr>
            <p:ph type="sldNum" sz="quarter" idx="4"/>
          </p:nvPr>
        </p:nvSpPr>
        <p:spPr>
          <a:xfrm>
            <a:off x="8229600" y="6473825"/>
            <a:ext cx="758825" cy="247650"/>
          </a:xfrm>
          <a:prstGeom prst="rect">
            <a:avLst/>
          </a:prstGeom>
        </p:spPr>
        <p:txBody>
          <a:bodyPr vert="horz"/>
          <a:lstStyle>
            <a:lvl1pPr algn="r" fontAlgn="auto">
              <a:spcBef>
                <a:spcPts val="0"/>
              </a:spcBef>
              <a:spcAft>
                <a:spcPts val="0"/>
              </a:spcAft>
              <a:defRPr sz="1200">
                <a:solidFill>
                  <a:schemeClr val="accent1">
                    <a:shade val="75000"/>
                  </a:schemeClr>
                </a:solidFill>
                <a:latin typeface="+mn-lt"/>
              </a:defRPr>
            </a:lvl1pPr>
          </a:lstStyle>
          <a:p>
            <a:pPr>
              <a:defRPr/>
            </a:pPr>
            <a:fld id="{6D331A33-4FD8-49FF-AF2B-7B396C098B72}"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l" rtl="0" fontAlgn="base">
        <a:spcBef>
          <a:spcPct val="0"/>
        </a:spcBef>
        <a:spcAft>
          <a:spcPct val="0"/>
        </a:spcAft>
        <a:defRPr sz="3600">
          <a:solidFill>
            <a:schemeClr val="tx2"/>
          </a:solidFill>
          <a:latin typeface="+mj-lt"/>
          <a:ea typeface="+mj-ea"/>
          <a:cs typeface="+mj-cs"/>
        </a:defRPr>
      </a:lvl1pPr>
      <a:lvl2pPr algn="l" rtl="0" fontAlgn="base">
        <a:spcBef>
          <a:spcPct val="0"/>
        </a:spcBef>
        <a:spcAft>
          <a:spcPct val="0"/>
        </a:spcAft>
        <a:defRPr sz="3600">
          <a:solidFill>
            <a:schemeClr val="tx2"/>
          </a:solidFill>
          <a:latin typeface="Franklin Gothic Medium" pitchFamily="34" charset="0"/>
        </a:defRPr>
      </a:lvl2pPr>
      <a:lvl3pPr algn="l" rtl="0" fontAlgn="base">
        <a:spcBef>
          <a:spcPct val="0"/>
        </a:spcBef>
        <a:spcAft>
          <a:spcPct val="0"/>
        </a:spcAft>
        <a:defRPr sz="3600">
          <a:solidFill>
            <a:schemeClr val="tx2"/>
          </a:solidFill>
          <a:latin typeface="Franklin Gothic Medium" pitchFamily="34" charset="0"/>
        </a:defRPr>
      </a:lvl3pPr>
      <a:lvl4pPr algn="l" rtl="0" fontAlgn="base">
        <a:spcBef>
          <a:spcPct val="0"/>
        </a:spcBef>
        <a:spcAft>
          <a:spcPct val="0"/>
        </a:spcAft>
        <a:defRPr sz="3600">
          <a:solidFill>
            <a:schemeClr val="tx2"/>
          </a:solidFill>
          <a:latin typeface="Franklin Gothic Medium" pitchFamily="34" charset="0"/>
        </a:defRPr>
      </a:lvl4pPr>
      <a:lvl5pPr algn="l" rtl="0" fontAlgn="base">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p:titleStyle>
    <p:bodyStyle>
      <a:lvl1pPr marL="342900" indent="-342900" algn="l" rtl="0" fontAlgn="base">
        <a:spcBef>
          <a:spcPct val="20000"/>
        </a:spcBef>
        <a:spcAft>
          <a:spcPct val="0"/>
        </a:spcAft>
        <a:buClr>
          <a:schemeClr val="accent1"/>
        </a:buClr>
        <a:buSzPct val="70000"/>
        <a:buFont typeface="Wingdings 2" pitchFamily="18" charset="2"/>
        <a:buChar char=""/>
        <a:defRPr sz="3200">
          <a:solidFill>
            <a:schemeClr val="tx2"/>
          </a:solidFill>
          <a:latin typeface="+mn-lt"/>
          <a:ea typeface="+mn-ea"/>
          <a:cs typeface="+mn-cs"/>
        </a:defRPr>
      </a:lvl1pPr>
      <a:lvl2pPr marL="742950" indent="-285750" algn="l" rtl="0" fontAlgn="base">
        <a:spcBef>
          <a:spcPct val="20000"/>
        </a:spcBef>
        <a:spcAft>
          <a:spcPct val="0"/>
        </a:spcAft>
        <a:buClr>
          <a:schemeClr val="accent1"/>
        </a:buClr>
        <a:buSzPct val="70000"/>
        <a:buFont typeface="Wingdings 2" pitchFamily="18" charset="2"/>
        <a:buChar char=""/>
        <a:defRPr sz="2800">
          <a:solidFill>
            <a:schemeClr val="tx2"/>
          </a:solidFill>
          <a:latin typeface="+mn-lt"/>
        </a:defRPr>
      </a:lvl2pPr>
      <a:lvl3pPr marL="1143000" indent="-228600" algn="l" rtl="0" fontAlgn="base">
        <a:spcBef>
          <a:spcPct val="20000"/>
        </a:spcBef>
        <a:spcAft>
          <a:spcPct val="0"/>
        </a:spcAft>
        <a:buClr>
          <a:schemeClr val="accent1"/>
        </a:buClr>
        <a:buSzPct val="70000"/>
        <a:buFont typeface="Wingdings 2" pitchFamily="18" charset="2"/>
        <a:buChar char=""/>
        <a:defRPr sz="2400">
          <a:solidFill>
            <a:schemeClr val="tx2"/>
          </a:solidFill>
          <a:latin typeface="+mn-lt"/>
        </a:defRPr>
      </a:lvl3pPr>
      <a:lvl4pPr marL="1600200" indent="-228600" algn="l" rtl="0" fontAlgn="base">
        <a:spcBef>
          <a:spcPct val="20000"/>
        </a:spcBef>
        <a:spcAft>
          <a:spcPct val="0"/>
        </a:spcAft>
        <a:buClr>
          <a:schemeClr val="accent1"/>
        </a:buClr>
        <a:buSzPct val="70000"/>
        <a:buFont typeface="Wingdings 2" pitchFamily="18" charset="2"/>
        <a:buChar char=""/>
        <a:defRPr sz="2000">
          <a:solidFill>
            <a:schemeClr val="tx2"/>
          </a:solidFill>
          <a:latin typeface="+mn-lt"/>
        </a:defRPr>
      </a:lvl4pPr>
      <a:lvl5pPr marL="2057400" indent="-228600" algn="l" rtl="0" fontAlgn="base">
        <a:spcBef>
          <a:spcPct val="20000"/>
        </a:spcBef>
        <a:spcAft>
          <a:spcPct val="0"/>
        </a:spcAft>
        <a:buClr>
          <a:schemeClr val="accent1"/>
        </a:buClr>
        <a:buSzPct val="60000"/>
        <a:buFont typeface="Wingdings 2" pitchFamily="18" charset="2"/>
        <a:buChar char=""/>
        <a:defRPr>
          <a:solidFill>
            <a:schemeClr val="tx2"/>
          </a:solidFill>
          <a:latin typeface="+mn-lt"/>
        </a:defRPr>
      </a:lvl5pPr>
      <a:lvl6pPr marL="2514600" indent="-228600" algn="l" rtl="0" fontAlgn="base">
        <a:spcBef>
          <a:spcPct val="20000"/>
        </a:spcBef>
        <a:spcAft>
          <a:spcPct val="0"/>
        </a:spcAft>
        <a:buClr>
          <a:schemeClr val="accent1"/>
        </a:buClr>
        <a:buSzPct val="60000"/>
        <a:buFont typeface="Wingdings 2" pitchFamily="18" charset="2"/>
        <a:buChar char=""/>
        <a:defRPr>
          <a:solidFill>
            <a:schemeClr val="tx2"/>
          </a:solidFill>
          <a:latin typeface="+mn-lt"/>
        </a:defRPr>
      </a:lvl6pPr>
      <a:lvl7pPr marL="2971800" indent="-228600" algn="l" rtl="0" fontAlgn="base">
        <a:spcBef>
          <a:spcPct val="20000"/>
        </a:spcBef>
        <a:spcAft>
          <a:spcPct val="0"/>
        </a:spcAft>
        <a:buClr>
          <a:schemeClr val="accent1"/>
        </a:buClr>
        <a:buSzPct val="60000"/>
        <a:buFont typeface="Wingdings 2" pitchFamily="18" charset="2"/>
        <a:buChar char=""/>
        <a:defRPr>
          <a:solidFill>
            <a:schemeClr val="tx2"/>
          </a:solidFill>
          <a:latin typeface="+mn-lt"/>
        </a:defRPr>
      </a:lvl7pPr>
      <a:lvl8pPr marL="3429000" indent="-228600" algn="l" rtl="0" fontAlgn="base">
        <a:spcBef>
          <a:spcPct val="20000"/>
        </a:spcBef>
        <a:spcAft>
          <a:spcPct val="0"/>
        </a:spcAft>
        <a:buClr>
          <a:schemeClr val="accent1"/>
        </a:buClr>
        <a:buSzPct val="60000"/>
        <a:buFont typeface="Wingdings 2" pitchFamily="18" charset="2"/>
        <a:buChar char=""/>
        <a:defRPr>
          <a:solidFill>
            <a:schemeClr val="tx2"/>
          </a:solidFill>
          <a:latin typeface="+mn-lt"/>
        </a:defRPr>
      </a:lvl8pPr>
      <a:lvl9pPr marL="3886200" indent="-228600" algn="l" rtl="0" fontAlgn="base">
        <a:spcBef>
          <a:spcPct val="20000"/>
        </a:spcBef>
        <a:spcAft>
          <a:spcPct val="0"/>
        </a:spcAft>
        <a:buClr>
          <a:schemeClr val="accent1"/>
        </a:buClr>
        <a:buSzPct val="60000"/>
        <a:buFont typeface="Wingdings 2" pitchFamily="18" charset="2"/>
        <a:buChar char=""/>
        <a:defRPr>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117765" name="Text Placeholder 7"/>
          <p:cNvSpPr>
            <a:spLocks noGrp="1"/>
          </p:cNvSpPr>
          <p:nvPr>
            <p:ph type="body" idx="1"/>
          </p:nvPr>
        </p:nvSpPr>
        <p:spPr bwMode="auto">
          <a:xfrm>
            <a:off x="304800" y="1554163"/>
            <a:ext cx="86868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fontAlgn="auto" latinLnBrk="0" hangingPunct="1">
              <a:spcBef>
                <a:spcPts val="0"/>
              </a:spcBef>
              <a:spcAft>
                <a:spcPts val="0"/>
              </a:spcAft>
              <a:defRPr kumimoji="0" sz="1200">
                <a:solidFill>
                  <a:schemeClr val="accent1">
                    <a:shade val="75000"/>
                  </a:schemeClr>
                </a:solidFill>
                <a:latin typeface="+mn-lt"/>
              </a:defRPr>
            </a:lvl1pPr>
          </a:lstStyle>
          <a:p>
            <a:pPr>
              <a:defRPr/>
            </a:pPr>
            <a:fld id="{AE5142A1-92EE-4D88-A1EC-F15C3C042788}" type="datetime1">
              <a:rPr lang="en-US"/>
              <a:pPr>
                <a:defRPr/>
              </a:pPr>
              <a:t>2/21/2013</a:t>
            </a:fld>
            <a:endParaRPr lang="en-US" dirty="0"/>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fontAlgn="auto" latinLnBrk="0" hangingPunct="1">
              <a:spcBef>
                <a:spcPts val="0"/>
              </a:spcBef>
              <a:spcAft>
                <a:spcPts val="0"/>
              </a:spcAft>
              <a:defRPr kumimoji="0" sz="1200">
                <a:solidFill>
                  <a:schemeClr val="accent1">
                    <a:shade val="75000"/>
                  </a:schemeClr>
                </a:solidFill>
                <a:latin typeface="+mn-lt"/>
              </a:defRPr>
            </a:lvl1pPr>
          </a:lstStyle>
          <a:p>
            <a:pPr>
              <a:defRPr/>
            </a:pPr>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fontAlgn="auto" latinLnBrk="0" hangingPunct="1">
              <a:spcBef>
                <a:spcPts val="0"/>
              </a:spcBef>
              <a:spcAft>
                <a:spcPts val="0"/>
              </a:spcAft>
              <a:defRPr kumimoji="0" sz="1200">
                <a:solidFill>
                  <a:schemeClr val="accent1">
                    <a:shade val="75000"/>
                  </a:schemeClr>
                </a:solidFill>
                <a:latin typeface="+mn-lt"/>
              </a:defRPr>
            </a:lvl1pPr>
          </a:lstStyle>
          <a:p>
            <a:pPr>
              <a:defRPr/>
            </a:pPr>
            <a:fld id="{12692500-1978-4C2B-9399-45AB872B37FA}" type="slidenum">
              <a:rPr lang="en-US"/>
              <a:pPr>
                <a:defRPr/>
              </a:pPr>
              <a:t>‹#›</a:t>
            </a:fld>
            <a:endParaRPr lang="en-US" dirty="0"/>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lang="en-US" smtClean="0"/>
              <a:t>Click to edit Master title style</a:t>
            </a:r>
            <a:endParaRPr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itchFamily="34" charset="0"/>
        </a:defRPr>
      </a:lvl2pPr>
      <a:lvl3pPr algn="l" rtl="0" eaLnBrk="0" fontAlgn="base" hangingPunct="0">
        <a:spcBef>
          <a:spcPct val="0"/>
        </a:spcBef>
        <a:spcAft>
          <a:spcPct val="0"/>
        </a:spcAft>
        <a:defRPr sz="3600">
          <a:solidFill>
            <a:schemeClr val="tx2"/>
          </a:solidFill>
          <a:latin typeface="Franklin Gothic Medium" pitchFamily="34" charset="0"/>
        </a:defRPr>
      </a:lvl3pPr>
      <a:lvl4pPr algn="l" rtl="0" eaLnBrk="0" fontAlgn="base" hangingPunct="0">
        <a:spcBef>
          <a:spcPct val="0"/>
        </a:spcBef>
        <a:spcAft>
          <a:spcPct val="0"/>
        </a:spcAft>
        <a:defRPr sz="3600">
          <a:solidFill>
            <a:schemeClr val="tx2"/>
          </a:solidFill>
          <a:latin typeface="Franklin Gothic Medium" pitchFamily="34" charset="0"/>
        </a:defRPr>
      </a:lvl4pPr>
      <a:lvl5pPr algn="l" rtl="0" eaLnBrk="0" fontAlgn="base" hangingPunct="0">
        <a:spcBef>
          <a:spcPct val="0"/>
        </a:spcBef>
        <a:spcAft>
          <a:spcPct val="0"/>
        </a:spcAft>
        <a:defRPr sz="3600">
          <a:solidFill>
            <a:schemeClr val="tx2"/>
          </a:solidFill>
          <a:latin typeface="Franklin Gothic Medium" pitchFamily="34" charset="0"/>
        </a:defRPr>
      </a:lvl5pPr>
      <a:lvl6pPr marL="457200" algn="l" rtl="0" eaLnBrk="0" fontAlgn="base" hangingPunct="0">
        <a:spcBef>
          <a:spcPct val="0"/>
        </a:spcBef>
        <a:spcAft>
          <a:spcPct val="0"/>
        </a:spcAft>
        <a:defRPr sz="3600">
          <a:solidFill>
            <a:schemeClr val="tx2"/>
          </a:solidFill>
          <a:latin typeface="Franklin Gothic Medium" pitchFamily="34" charset="0"/>
        </a:defRPr>
      </a:lvl6pPr>
      <a:lvl7pPr marL="914400" algn="l" rtl="0" eaLnBrk="0" fontAlgn="base" hangingPunct="0">
        <a:spcBef>
          <a:spcPct val="0"/>
        </a:spcBef>
        <a:spcAft>
          <a:spcPct val="0"/>
        </a:spcAft>
        <a:defRPr sz="3600">
          <a:solidFill>
            <a:schemeClr val="tx2"/>
          </a:solidFill>
          <a:latin typeface="Franklin Gothic Medium" pitchFamily="34" charset="0"/>
        </a:defRPr>
      </a:lvl7pPr>
      <a:lvl8pPr marL="1371600" algn="l" rtl="0" eaLnBrk="0" fontAlgn="base" hangingPunct="0">
        <a:spcBef>
          <a:spcPct val="0"/>
        </a:spcBef>
        <a:spcAft>
          <a:spcPct val="0"/>
        </a:spcAft>
        <a:defRPr sz="3600">
          <a:solidFill>
            <a:schemeClr val="tx2"/>
          </a:solidFill>
          <a:latin typeface="Franklin Gothic Medium" pitchFamily="34" charset="0"/>
        </a:defRPr>
      </a:lvl8pPr>
      <a:lvl9pPr marL="1828800" algn="l" rtl="0" eaLnBrk="0" fontAlgn="base" hangingPunct="0">
        <a:spcBef>
          <a:spcPct val="0"/>
        </a:spcBef>
        <a:spcAft>
          <a:spcPct val="0"/>
        </a:spcAft>
        <a:defRPr sz="3600">
          <a:solidFill>
            <a:schemeClr val="tx2"/>
          </a:solidFill>
          <a:latin typeface="Franklin Gothic Medium" pitchFamily="34" charset="0"/>
        </a:defRPr>
      </a:lvl9pPr>
    </p:titleStyle>
    <p:bodyStyle>
      <a:lvl1pPr marL="342900" indent="-342900" algn="l" rtl="0" eaLnBrk="0" fontAlgn="base" hangingPunct="0">
        <a:spcBef>
          <a:spcPct val="20000"/>
        </a:spcBef>
        <a:spcAft>
          <a:spcPct val="0"/>
        </a:spcAft>
        <a:buClr>
          <a:schemeClr val="accent1"/>
        </a:buClr>
        <a:buSzPct val="70000"/>
        <a:buFont typeface="Wingdings 2" pitchFamily="18" charset="2"/>
        <a:buChar char=""/>
        <a:defRPr sz="3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2" pitchFamily="18" charset="2"/>
        <a:buChar char=""/>
        <a:defRPr sz="2800">
          <a:solidFill>
            <a:schemeClr val="tx2"/>
          </a:solidFill>
          <a:latin typeface="+mn-lt"/>
        </a:defRPr>
      </a:lvl2pPr>
      <a:lvl3pPr marL="1143000" indent="-228600" algn="l" rtl="0" eaLnBrk="0" fontAlgn="base" hangingPunct="0">
        <a:spcBef>
          <a:spcPct val="20000"/>
        </a:spcBef>
        <a:spcAft>
          <a:spcPct val="0"/>
        </a:spcAft>
        <a:buClr>
          <a:schemeClr val="accent1"/>
        </a:buClr>
        <a:buSzPct val="70000"/>
        <a:buFont typeface="Wingdings 2" pitchFamily="18" charset="2"/>
        <a:buChar char=""/>
        <a:defRPr sz="2400">
          <a:solidFill>
            <a:schemeClr val="tx2"/>
          </a:solidFill>
          <a:latin typeface="+mn-lt"/>
        </a:defRPr>
      </a:lvl3pPr>
      <a:lvl4pPr marL="1600200" indent="-228600" algn="l" rtl="0" eaLnBrk="0" fontAlgn="base" hangingPunct="0">
        <a:spcBef>
          <a:spcPct val="20000"/>
        </a:spcBef>
        <a:spcAft>
          <a:spcPct val="0"/>
        </a:spcAft>
        <a:buClr>
          <a:schemeClr val="accent1"/>
        </a:buClr>
        <a:buSzPct val="70000"/>
        <a:buFont typeface="Wingdings 2" pitchFamily="18" charset="2"/>
        <a:buChar char=""/>
        <a:defRPr sz="2000">
          <a:solidFill>
            <a:schemeClr val="tx2"/>
          </a:solidFill>
          <a:latin typeface="+mn-lt"/>
        </a:defRPr>
      </a:lvl4pPr>
      <a:lvl5pPr marL="2057400" indent="-228600" algn="l" rtl="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mn-lt"/>
        </a:defRPr>
      </a:lvl5pPr>
      <a:lvl6pPr marL="2514600" indent="-228600" algn="l" rtl="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mn-lt"/>
        </a:defRPr>
      </a:lvl6pPr>
      <a:lvl7pPr marL="2971800" indent="-228600" algn="l" rtl="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mn-lt"/>
        </a:defRPr>
      </a:lvl7pPr>
      <a:lvl8pPr marL="3429000" indent="-228600" algn="l" rtl="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mn-lt"/>
        </a:defRPr>
      </a:lvl8pPr>
      <a:lvl9pPr marL="3886200" indent="-228600" algn="l" rtl="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120843" name="Text Placeholder 7"/>
          <p:cNvSpPr>
            <a:spLocks noGrp="1"/>
          </p:cNvSpPr>
          <p:nvPr>
            <p:ph type="body" idx="1"/>
          </p:nvPr>
        </p:nvSpPr>
        <p:spPr bwMode="auto">
          <a:xfrm>
            <a:off x="304800" y="1554163"/>
            <a:ext cx="86868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lang="en-US" smtClean="0"/>
              <a:t>Click to edit Master title style</a:t>
            </a:r>
            <a:endParaRPr lang="en-US"/>
          </a:p>
        </p:txBody>
      </p:sp>
      <p:sp>
        <p:nvSpPr>
          <p:cNvPr id="13" name="Date Placeholder 24"/>
          <p:cNvSpPr>
            <a:spLocks noGrp="1"/>
          </p:cNvSpPr>
          <p:nvPr>
            <p:ph type="dt" sz="half" idx="2"/>
          </p:nvPr>
        </p:nvSpPr>
        <p:spPr>
          <a:xfrm>
            <a:off x="6477000" y="76200"/>
            <a:ext cx="2514600" cy="288925"/>
          </a:xfrm>
          <a:prstGeom prst="rect">
            <a:avLst/>
          </a:prstGeom>
        </p:spPr>
        <p:txBody>
          <a:bodyPr vert="horz"/>
          <a:lstStyle>
            <a:lvl1pPr fontAlgn="auto">
              <a:spcBef>
                <a:spcPts val="0"/>
              </a:spcBef>
              <a:spcAft>
                <a:spcPts val="0"/>
              </a:spcAft>
              <a:defRPr sz="1200">
                <a:solidFill>
                  <a:schemeClr val="accent1">
                    <a:shade val="75000"/>
                  </a:schemeClr>
                </a:solidFill>
                <a:latin typeface="+mn-lt"/>
              </a:defRPr>
            </a:lvl1pPr>
          </a:lstStyle>
          <a:p>
            <a:pPr>
              <a:defRPr/>
            </a:pPr>
            <a:fld id="{24ED0686-98DB-467A-A8DF-508EDCBEC510}" type="datetime1">
              <a:rPr lang="en-US"/>
              <a:pPr>
                <a:defRPr/>
              </a:pPr>
              <a:t>2/21/2013</a:t>
            </a:fld>
            <a:endParaRPr lang="en-US" dirty="0"/>
          </a:p>
        </p:txBody>
      </p:sp>
      <p:sp>
        <p:nvSpPr>
          <p:cNvPr id="14" name="Footer Placeholder 18"/>
          <p:cNvSpPr>
            <a:spLocks noGrp="1"/>
          </p:cNvSpPr>
          <p:nvPr>
            <p:ph type="ftr" sz="quarter" idx="3"/>
          </p:nvPr>
        </p:nvSpPr>
        <p:spPr>
          <a:xfrm>
            <a:off x="3581400" y="76200"/>
            <a:ext cx="2895600" cy="288925"/>
          </a:xfrm>
          <a:prstGeom prst="rect">
            <a:avLst/>
          </a:prstGeom>
        </p:spPr>
        <p:txBody>
          <a:bodyPr vert="horz"/>
          <a:lstStyle>
            <a:lvl1pPr algn="r" fontAlgn="auto">
              <a:spcBef>
                <a:spcPts val="0"/>
              </a:spcBef>
              <a:spcAft>
                <a:spcPts val="0"/>
              </a:spcAft>
              <a:defRPr sz="1200">
                <a:solidFill>
                  <a:schemeClr val="accent1">
                    <a:shade val="75000"/>
                  </a:schemeClr>
                </a:solidFill>
                <a:latin typeface="+mn-lt"/>
              </a:defRPr>
            </a:lvl1pPr>
          </a:lstStyle>
          <a:p>
            <a:pPr>
              <a:defRPr/>
            </a:pPr>
            <a:endParaRPr lang="en-US"/>
          </a:p>
        </p:txBody>
      </p:sp>
      <p:sp>
        <p:nvSpPr>
          <p:cNvPr id="15" name="Slide Number Placeholder 15"/>
          <p:cNvSpPr>
            <a:spLocks noGrp="1"/>
          </p:cNvSpPr>
          <p:nvPr>
            <p:ph type="sldNum" sz="quarter" idx="4"/>
          </p:nvPr>
        </p:nvSpPr>
        <p:spPr>
          <a:xfrm>
            <a:off x="8229600" y="6473825"/>
            <a:ext cx="758825" cy="247650"/>
          </a:xfrm>
          <a:prstGeom prst="rect">
            <a:avLst/>
          </a:prstGeom>
        </p:spPr>
        <p:txBody>
          <a:bodyPr vert="horz"/>
          <a:lstStyle>
            <a:lvl1pPr algn="r" fontAlgn="auto">
              <a:spcBef>
                <a:spcPts val="0"/>
              </a:spcBef>
              <a:spcAft>
                <a:spcPts val="0"/>
              </a:spcAft>
              <a:defRPr sz="1200">
                <a:solidFill>
                  <a:schemeClr val="accent1">
                    <a:shade val="75000"/>
                  </a:schemeClr>
                </a:solidFill>
                <a:latin typeface="+mn-lt"/>
              </a:defRPr>
            </a:lvl1pPr>
          </a:lstStyle>
          <a:p>
            <a:pPr>
              <a:defRPr/>
            </a:pPr>
            <a:fld id="{BAA7E45A-0D84-45FD-8049-26C023118DA8}"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itchFamily="34" charset="0"/>
        </a:defRPr>
      </a:lvl2pPr>
      <a:lvl3pPr algn="l" rtl="0" eaLnBrk="0" fontAlgn="base" hangingPunct="0">
        <a:spcBef>
          <a:spcPct val="0"/>
        </a:spcBef>
        <a:spcAft>
          <a:spcPct val="0"/>
        </a:spcAft>
        <a:defRPr sz="3600">
          <a:solidFill>
            <a:schemeClr val="tx2"/>
          </a:solidFill>
          <a:latin typeface="Franklin Gothic Medium" pitchFamily="34" charset="0"/>
        </a:defRPr>
      </a:lvl3pPr>
      <a:lvl4pPr algn="l" rtl="0" eaLnBrk="0" fontAlgn="base" hangingPunct="0">
        <a:spcBef>
          <a:spcPct val="0"/>
        </a:spcBef>
        <a:spcAft>
          <a:spcPct val="0"/>
        </a:spcAft>
        <a:defRPr sz="3600">
          <a:solidFill>
            <a:schemeClr val="tx2"/>
          </a:solidFill>
          <a:latin typeface="Franklin Gothic Medium" pitchFamily="34" charset="0"/>
        </a:defRPr>
      </a:lvl4pPr>
      <a:lvl5pPr algn="l" rtl="0" eaLnBrk="0" fontAlgn="base" hangingPunct="0">
        <a:spcBef>
          <a:spcPct val="0"/>
        </a:spcBef>
        <a:spcAft>
          <a:spcPct val="0"/>
        </a:spcAft>
        <a:defRPr sz="3600">
          <a:solidFill>
            <a:schemeClr val="tx2"/>
          </a:solidFill>
          <a:latin typeface="Franklin Gothic Medium" pitchFamily="34" charset="0"/>
        </a:defRPr>
      </a:lvl5pPr>
      <a:lvl6pPr marL="457200" algn="l" rtl="0" eaLnBrk="0" fontAlgn="base" hangingPunct="0">
        <a:spcBef>
          <a:spcPct val="0"/>
        </a:spcBef>
        <a:spcAft>
          <a:spcPct val="0"/>
        </a:spcAft>
        <a:defRPr sz="3600">
          <a:solidFill>
            <a:schemeClr val="tx2"/>
          </a:solidFill>
          <a:latin typeface="Franklin Gothic Medium" pitchFamily="34" charset="0"/>
        </a:defRPr>
      </a:lvl6pPr>
      <a:lvl7pPr marL="914400" algn="l" rtl="0" eaLnBrk="0" fontAlgn="base" hangingPunct="0">
        <a:spcBef>
          <a:spcPct val="0"/>
        </a:spcBef>
        <a:spcAft>
          <a:spcPct val="0"/>
        </a:spcAft>
        <a:defRPr sz="3600">
          <a:solidFill>
            <a:schemeClr val="tx2"/>
          </a:solidFill>
          <a:latin typeface="Franklin Gothic Medium" pitchFamily="34" charset="0"/>
        </a:defRPr>
      </a:lvl7pPr>
      <a:lvl8pPr marL="1371600" algn="l" rtl="0" eaLnBrk="0" fontAlgn="base" hangingPunct="0">
        <a:spcBef>
          <a:spcPct val="0"/>
        </a:spcBef>
        <a:spcAft>
          <a:spcPct val="0"/>
        </a:spcAft>
        <a:defRPr sz="3600">
          <a:solidFill>
            <a:schemeClr val="tx2"/>
          </a:solidFill>
          <a:latin typeface="Franklin Gothic Medium" pitchFamily="34" charset="0"/>
        </a:defRPr>
      </a:lvl8pPr>
      <a:lvl9pPr marL="1828800" algn="l" rtl="0" eaLnBrk="0" fontAlgn="base" hangingPunct="0">
        <a:spcBef>
          <a:spcPct val="0"/>
        </a:spcBef>
        <a:spcAft>
          <a:spcPct val="0"/>
        </a:spcAft>
        <a:defRPr sz="3600">
          <a:solidFill>
            <a:schemeClr val="tx2"/>
          </a:solidFill>
          <a:latin typeface="Franklin Gothic Medium" pitchFamily="34" charset="0"/>
        </a:defRPr>
      </a:lvl9pPr>
    </p:titleStyle>
    <p:bodyStyle>
      <a:lvl1pPr marL="342900" indent="-342900" algn="l" rtl="0" eaLnBrk="0" fontAlgn="base" hangingPunct="0">
        <a:spcBef>
          <a:spcPct val="20000"/>
        </a:spcBef>
        <a:spcAft>
          <a:spcPct val="0"/>
        </a:spcAft>
        <a:buClr>
          <a:schemeClr val="accent1"/>
        </a:buClr>
        <a:buSzPct val="70000"/>
        <a:buFont typeface="Wingdings 2" pitchFamily="18" charset="2"/>
        <a:buChar char=""/>
        <a:defRPr sz="3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2" pitchFamily="18" charset="2"/>
        <a:buChar char=""/>
        <a:defRPr sz="2800">
          <a:solidFill>
            <a:schemeClr val="tx2"/>
          </a:solidFill>
          <a:latin typeface="+mn-lt"/>
        </a:defRPr>
      </a:lvl2pPr>
      <a:lvl3pPr marL="1143000" indent="-228600" algn="l" rtl="0" eaLnBrk="0" fontAlgn="base" hangingPunct="0">
        <a:spcBef>
          <a:spcPct val="20000"/>
        </a:spcBef>
        <a:spcAft>
          <a:spcPct val="0"/>
        </a:spcAft>
        <a:buClr>
          <a:schemeClr val="accent1"/>
        </a:buClr>
        <a:buSzPct val="70000"/>
        <a:buFont typeface="Wingdings 2" pitchFamily="18" charset="2"/>
        <a:buChar char=""/>
        <a:defRPr sz="2400">
          <a:solidFill>
            <a:schemeClr val="tx2"/>
          </a:solidFill>
          <a:latin typeface="+mn-lt"/>
        </a:defRPr>
      </a:lvl3pPr>
      <a:lvl4pPr marL="1600200" indent="-228600" algn="l" rtl="0" eaLnBrk="0" fontAlgn="base" hangingPunct="0">
        <a:spcBef>
          <a:spcPct val="20000"/>
        </a:spcBef>
        <a:spcAft>
          <a:spcPct val="0"/>
        </a:spcAft>
        <a:buClr>
          <a:schemeClr val="accent1"/>
        </a:buClr>
        <a:buSzPct val="70000"/>
        <a:buFont typeface="Wingdings 2" pitchFamily="18" charset="2"/>
        <a:buChar char=""/>
        <a:defRPr sz="2000">
          <a:solidFill>
            <a:schemeClr val="tx2"/>
          </a:solidFill>
          <a:latin typeface="+mn-lt"/>
        </a:defRPr>
      </a:lvl4pPr>
      <a:lvl5pPr marL="2057400" indent="-228600" algn="l" rtl="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mn-lt"/>
        </a:defRPr>
      </a:lvl5pPr>
      <a:lvl6pPr marL="2514600" indent="-228600" algn="l" rtl="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mn-lt"/>
        </a:defRPr>
      </a:lvl6pPr>
      <a:lvl7pPr marL="2971800" indent="-228600" algn="l" rtl="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mn-lt"/>
        </a:defRPr>
      </a:lvl7pPr>
      <a:lvl8pPr marL="3429000" indent="-228600" algn="l" rtl="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mn-lt"/>
        </a:defRPr>
      </a:lvl8pPr>
      <a:lvl9pPr marL="3886200" indent="-228600" algn="l" rtl="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28002" name="Text Placeholder 7"/>
          <p:cNvSpPr>
            <a:spLocks noGrp="1"/>
          </p:cNvSpPr>
          <p:nvPr>
            <p:ph type="body" idx="1"/>
          </p:nvPr>
        </p:nvSpPr>
        <p:spPr bwMode="auto">
          <a:xfrm>
            <a:off x="304800" y="1554163"/>
            <a:ext cx="86868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lang="en-US" smtClean="0"/>
              <a:t>Click to edit Master title style</a:t>
            </a:r>
            <a:endParaRPr lang="en-US"/>
          </a:p>
        </p:txBody>
      </p:sp>
      <p:sp>
        <p:nvSpPr>
          <p:cNvPr id="13" name="Date Placeholder 6"/>
          <p:cNvSpPr>
            <a:spLocks noGrp="1"/>
          </p:cNvSpPr>
          <p:nvPr>
            <p:ph type="dt" sz="half" idx="2"/>
          </p:nvPr>
        </p:nvSpPr>
        <p:spPr>
          <a:xfrm>
            <a:off x="6477000" y="76200"/>
            <a:ext cx="2514600" cy="288925"/>
          </a:xfrm>
          <a:prstGeom prst="rect">
            <a:avLst/>
          </a:prstGeom>
        </p:spPr>
        <p:txBody>
          <a:bodyPr vert="horz"/>
          <a:lstStyle>
            <a:lvl1pPr fontAlgn="auto">
              <a:spcBef>
                <a:spcPts val="0"/>
              </a:spcBef>
              <a:spcAft>
                <a:spcPts val="0"/>
              </a:spcAft>
              <a:defRPr sz="1200">
                <a:solidFill>
                  <a:schemeClr val="accent1">
                    <a:shade val="75000"/>
                  </a:schemeClr>
                </a:solidFill>
                <a:latin typeface="+mn-lt"/>
              </a:defRPr>
            </a:lvl1pPr>
          </a:lstStyle>
          <a:p>
            <a:pPr>
              <a:defRPr/>
            </a:pPr>
            <a:fld id="{8DAD64F3-08AF-4B97-9F2D-061A8B8FAA82}" type="datetime1">
              <a:rPr lang="en-US"/>
              <a:pPr>
                <a:defRPr/>
              </a:pPr>
              <a:t>2/21/2013</a:t>
            </a:fld>
            <a:endParaRPr lang="en-US" dirty="0"/>
          </a:p>
        </p:txBody>
      </p:sp>
      <p:sp>
        <p:nvSpPr>
          <p:cNvPr id="14" name="Footer Placeholder 4"/>
          <p:cNvSpPr>
            <a:spLocks noGrp="1"/>
          </p:cNvSpPr>
          <p:nvPr>
            <p:ph type="ftr" sz="quarter" idx="3"/>
          </p:nvPr>
        </p:nvSpPr>
        <p:spPr>
          <a:xfrm>
            <a:off x="3124200" y="76200"/>
            <a:ext cx="3352800" cy="288925"/>
          </a:xfrm>
          <a:prstGeom prst="rect">
            <a:avLst/>
          </a:prstGeom>
        </p:spPr>
        <p:txBody>
          <a:bodyPr vert="horz"/>
          <a:lstStyle>
            <a:lvl1pPr algn="r" fontAlgn="auto">
              <a:spcBef>
                <a:spcPts val="0"/>
              </a:spcBef>
              <a:spcAft>
                <a:spcPts val="0"/>
              </a:spcAft>
              <a:defRPr sz="1200">
                <a:solidFill>
                  <a:schemeClr val="accent1">
                    <a:shade val="75000"/>
                  </a:schemeClr>
                </a:solidFill>
                <a:latin typeface="+mn-lt"/>
              </a:defRPr>
            </a:lvl1pPr>
          </a:lstStyle>
          <a:p>
            <a:pPr>
              <a:defRPr/>
            </a:pPr>
            <a:endParaRPr lang="en-US"/>
          </a:p>
        </p:txBody>
      </p:sp>
      <p:sp>
        <p:nvSpPr>
          <p:cNvPr id="15" name="Slide Number Placeholder 30"/>
          <p:cNvSpPr>
            <a:spLocks noGrp="1"/>
          </p:cNvSpPr>
          <p:nvPr>
            <p:ph type="sldNum" sz="quarter" idx="4"/>
          </p:nvPr>
        </p:nvSpPr>
        <p:spPr>
          <a:xfrm>
            <a:off x="8229600" y="6477000"/>
            <a:ext cx="762000" cy="244475"/>
          </a:xfrm>
          <a:prstGeom prst="rect">
            <a:avLst/>
          </a:prstGeom>
        </p:spPr>
        <p:txBody>
          <a:bodyPr vert="horz"/>
          <a:lstStyle>
            <a:lvl1pPr algn="r" fontAlgn="auto">
              <a:spcBef>
                <a:spcPts val="0"/>
              </a:spcBef>
              <a:spcAft>
                <a:spcPts val="0"/>
              </a:spcAft>
              <a:defRPr sz="1200">
                <a:solidFill>
                  <a:schemeClr val="accent1">
                    <a:shade val="75000"/>
                  </a:schemeClr>
                </a:solidFill>
                <a:latin typeface="+mn-lt"/>
              </a:defRPr>
            </a:lvl1pPr>
          </a:lstStyle>
          <a:p>
            <a:pPr>
              <a:defRPr/>
            </a:pPr>
            <a:fld id="{28B4E259-EEE8-4F0E-9CA6-ADCE29EAFBBA}"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itchFamily="34" charset="0"/>
        </a:defRPr>
      </a:lvl2pPr>
      <a:lvl3pPr algn="l" rtl="0" eaLnBrk="0" fontAlgn="base" hangingPunct="0">
        <a:spcBef>
          <a:spcPct val="0"/>
        </a:spcBef>
        <a:spcAft>
          <a:spcPct val="0"/>
        </a:spcAft>
        <a:defRPr sz="3600">
          <a:solidFill>
            <a:schemeClr val="tx2"/>
          </a:solidFill>
          <a:latin typeface="Franklin Gothic Medium" pitchFamily="34" charset="0"/>
        </a:defRPr>
      </a:lvl3pPr>
      <a:lvl4pPr algn="l" rtl="0" eaLnBrk="0" fontAlgn="base" hangingPunct="0">
        <a:spcBef>
          <a:spcPct val="0"/>
        </a:spcBef>
        <a:spcAft>
          <a:spcPct val="0"/>
        </a:spcAft>
        <a:defRPr sz="3600">
          <a:solidFill>
            <a:schemeClr val="tx2"/>
          </a:solidFill>
          <a:latin typeface="Franklin Gothic Medium" pitchFamily="34" charset="0"/>
        </a:defRPr>
      </a:lvl4pPr>
      <a:lvl5pPr algn="l" rtl="0" eaLnBrk="0" fontAlgn="base" hangingPunct="0">
        <a:spcBef>
          <a:spcPct val="0"/>
        </a:spcBef>
        <a:spcAft>
          <a:spcPct val="0"/>
        </a:spcAft>
        <a:defRPr sz="3600">
          <a:solidFill>
            <a:schemeClr val="tx2"/>
          </a:solidFill>
          <a:latin typeface="Franklin Gothic Medium" pitchFamily="34" charset="0"/>
        </a:defRPr>
      </a:lvl5pPr>
      <a:lvl6pPr marL="457200" algn="l" rtl="0" eaLnBrk="0" fontAlgn="base" hangingPunct="0">
        <a:spcBef>
          <a:spcPct val="0"/>
        </a:spcBef>
        <a:spcAft>
          <a:spcPct val="0"/>
        </a:spcAft>
        <a:defRPr sz="3600">
          <a:solidFill>
            <a:schemeClr val="tx2"/>
          </a:solidFill>
          <a:latin typeface="Franklin Gothic Medium" pitchFamily="34" charset="0"/>
        </a:defRPr>
      </a:lvl6pPr>
      <a:lvl7pPr marL="914400" algn="l" rtl="0" eaLnBrk="0" fontAlgn="base" hangingPunct="0">
        <a:spcBef>
          <a:spcPct val="0"/>
        </a:spcBef>
        <a:spcAft>
          <a:spcPct val="0"/>
        </a:spcAft>
        <a:defRPr sz="3600">
          <a:solidFill>
            <a:schemeClr val="tx2"/>
          </a:solidFill>
          <a:latin typeface="Franklin Gothic Medium" pitchFamily="34" charset="0"/>
        </a:defRPr>
      </a:lvl7pPr>
      <a:lvl8pPr marL="1371600" algn="l" rtl="0" eaLnBrk="0" fontAlgn="base" hangingPunct="0">
        <a:spcBef>
          <a:spcPct val="0"/>
        </a:spcBef>
        <a:spcAft>
          <a:spcPct val="0"/>
        </a:spcAft>
        <a:defRPr sz="3600">
          <a:solidFill>
            <a:schemeClr val="tx2"/>
          </a:solidFill>
          <a:latin typeface="Franklin Gothic Medium" pitchFamily="34" charset="0"/>
        </a:defRPr>
      </a:lvl8pPr>
      <a:lvl9pPr marL="1828800" algn="l" rtl="0" eaLnBrk="0" fontAlgn="base" hangingPunct="0">
        <a:spcBef>
          <a:spcPct val="0"/>
        </a:spcBef>
        <a:spcAft>
          <a:spcPct val="0"/>
        </a:spcAft>
        <a:defRPr sz="3600">
          <a:solidFill>
            <a:schemeClr val="tx2"/>
          </a:solidFill>
          <a:latin typeface="Franklin Gothic Medium" pitchFamily="34" charset="0"/>
        </a:defRPr>
      </a:lvl9pPr>
    </p:titleStyle>
    <p:bodyStyle>
      <a:lvl1pPr marL="342900" indent="-342900" algn="l" rtl="0" eaLnBrk="0" fontAlgn="base" hangingPunct="0">
        <a:spcBef>
          <a:spcPct val="20000"/>
        </a:spcBef>
        <a:spcAft>
          <a:spcPct val="0"/>
        </a:spcAft>
        <a:buClr>
          <a:schemeClr val="accent1"/>
        </a:buClr>
        <a:buSzPct val="70000"/>
        <a:buFont typeface="Wingdings 2" pitchFamily="18" charset="2"/>
        <a:buChar char=""/>
        <a:defRPr sz="3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2" pitchFamily="18" charset="2"/>
        <a:buChar char=""/>
        <a:defRPr sz="2800">
          <a:solidFill>
            <a:schemeClr val="tx2"/>
          </a:solidFill>
          <a:latin typeface="+mn-lt"/>
        </a:defRPr>
      </a:lvl2pPr>
      <a:lvl3pPr marL="1143000" indent="-228600" algn="l" rtl="0" eaLnBrk="0" fontAlgn="base" hangingPunct="0">
        <a:spcBef>
          <a:spcPct val="20000"/>
        </a:spcBef>
        <a:spcAft>
          <a:spcPct val="0"/>
        </a:spcAft>
        <a:buClr>
          <a:schemeClr val="accent1"/>
        </a:buClr>
        <a:buSzPct val="70000"/>
        <a:buFont typeface="Wingdings 2" pitchFamily="18" charset="2"/>
        <a:buChar char=""/>
        <a:defRPr sz="2400">
          <a:solidFill>
            <a:schemeClr val="tx2"/>
          </a:solidFill>
          <a:latin typeface="+mn-lt"/>
        </a:defRPr>
      </a:lvl3pPr>
      <a:lvl4pPr marL="1600200" indent="-228600" algn="l" rtl="0" eaLnBrk="0" fontAlgn="base" hangingPunct="0">
        <a:spcBef>
          <a:spcPct val="20000"/>
        </a:spcBef>
        <a:spcAft>
          <a:spcPct val="0"/>
        </a:spcAft>
        <a:buClr>
          <a:schemeClr val="accent1"/>
        </a:buClr>
        <a:buSzPct val="70000"/>
        <a:buFont typeface="Wingdings 2" pitchFamily="18" charset="2"/>
        <a:buChar char=""/>
        <a:defRPr sz="2000">
          <a:solidFill>
            <a:schemeClr val="tx2"/>
          </a:solidFill>
          <a:latin typeface="+mn-lt"/>
        </a:defRPr>
      </a:lvl4pPr>
      <a:lvl5pPr marL="2057400" indent="-228600" algn="l" rtl="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mn-lt"/>
        </a:defRPr>
      </a:lvl5pPr>
      <a:lvl6pPr marL="2514600" indent="-228600" algn="l" rtl="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mn-lt"/>
        </a:defRPr>
      </a:lvl6pPr>
      <a:lvl7pPr marL="2971800" indent="-228600" algn="l" rtl="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mn-lt"/>
        </a:defRPr>
      </a:lvl7pPr>
      <a:lvl8pPr marL="3429000" indent="-228600" algn="l" rtl="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mn-lt"/>
        </a:defRPr>
      </a:lvl8pPr>
      <a:lvl9pPr marL="3886200" indent="-228600" algn="l" rtl="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8.xml"/><Relationship Id="rId5" Type="http://schemas.openxmlformats.org/officeDocument/2006/relationships/image" Target="../media/image8.jpeg"/><Relationship Id="rId4" Type="http://schemas.openxmlformats.org/officeDocument/2006/relationships/image" Target="../media/image7.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0.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1.xml"/><Relationship Id="rId1" Type="http://schemas.openxmlformats.org/officeDocument/2006/relationships/vmlDrawing" Target="../drawings/vmlDrawing1.vml"/><Relationship Id="rId5" Type="http://schemas.openxmlformats.org/officeDocument/2006/relationships/image" Target="../media/image9.emf"/><Relationship Id="rId4" Type="http://schemas.openxmlformats.org/officeDocument/2006/relationships/oleObject" Target="../embeddings/oleObject1.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51.xml"/><Relationship Id="rId1" Type="http://schemas.openxmlformats.org/officeDocument/2006/relationships/vmlDrawing" Target="../drawings/vmlDrawing2.vml"/><Relationship Id="rId5" Type="http://schemas.openxmlformats.org/officeDocument/2006/relationships/image" Target="../media/image10.emf"/><Relationship Id="rId4" Type="http://schemas.openxmlformats.org/officeDocument/2006/relationships/oleObject" Target="../embeddings/oleObject2.bin"/></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0.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5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6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ctrTitle" idx="4294967295"/>
          </p:nvPr>
        </p:nvSpPr>
        <p:spPr>
          <a:xfrm>
            <a:off x="685800" y="1981200"/>
            <a:ext cx="7772400" cy="1470025"/>
          </a:xfrm>
        </p:spPr>
        <p:txBody>
          <a:bodyPr/>
          <a:lstStyle/>
          <a:p>
            <a:pPr eaLnBrk="1" hangingPunct="1"/>
            <a:r>
              <a:rPr lang="en-US" smtClean="0">
                <a:solidFill>
                  <a:schemeClr val="bg1"/>
                </a:solidFill>
              </a:rPr>
              <a:t>County of Los Angeles</a:t>
            </a:r>
          </a:p>
        </p:txBody>
      </p:sp>
      <p:sp>
        <p:nvSpPr>
          <p:cNvPr id="14338" name="Subtitle 2"/>
          <p:cNvSpPr>
            <a:spLocks noGrp="1"/>
          </p:cNvSpPr>
          <p:nvPr>
            <p:ph type="subTitle" idx="4294967295"/>
          </p:nvPr>
        </p:nvSpPr>
        <p:spPr>
          <a:xfrm>
            <a:off x="1371600" y="3352800"/>
            <a:ext cx="6400800" cy="2209800"/>
          </a:xfrm>
        </p:spPr>
        <p:txBody>
          <a:bodyPr/>
          <a:lstStyle/>
          <a:p>
            <a:pPr marL="0" indent="0" algn="ctr" eaLnBrk="1" hangingPunct="1">
              <a:lnSpc>
                <a:spcPct val="90000"/>
              </a:lnSpc>
              <a:buFont typeface="Arial" charset="0"/>
              <a:buNone/>
            </a:pPr>
            <a:r>
              <a:rPr lang="en-US" dirty="0" smtClean="0">
                <a:solidFill>
                  <a:schemeClr val="bg1"/>
                </a:solidFill>
              </a:rPr>
              <a:t>Operational Area</a:t>
            </a:r>
          </a:p>
          <a:p>
            <a:pPr marL="0" indent="0" algn="ctr" eaLnBrk="1" hangingPunct="1">
              <a:lnSpc>
                <a:spcPct val="90000"/>
              </a:lnSpc>
              <a:buFont typeface="Arial" charset="0"/>
              <a:buNone/>
            </a:pPr>
            <a:r>
              <a:rPr lang="en-US" dirty="0" smtClean="0">
                <a:solidFill>
                  <a:schemeClr val="bg1"/>
                </a:solidFill>
              </a:rPr>
              <a:t>Emergency Operations Center</a:t>
            </a:r>
          </a:p>
          <a:p>
            <a:pPr marL="0" indent="0" algn="ctr" eaLnBrk="1" hangingPunct="1">
              <a:lnSpc>
                <a:spcPct val="90000"/>
              </a:lnSpc>
              <a:buFont typeface="Arial" charset="0"/>
              <a:buNone/>
            </a:pPr>
            <a:r>
              <a:rPr lang="en-US" dirty="0" smtClean="0">
                <a:solidFill>
                  <a:schemeClr val="bg1"/>
                </a:solidFill>
              </a:rPr>
              <a:t>Tabletop Exercise</a:t>
            </a:r>
          </a:p>
          <a:p>
            <a:pPr marL="0" indent="0" algn="ctr" eaLnBrk="1" hangingPunct="1">
              <a:lnSpc>
                <a:spcPct val="90000"/>
              </a:lnSpc>
              <a:buFont typeface="Arial" charset="0"/>
              <a:buNone/>
            </a:pPr>
            <a:r>
              <a:rPr lang="en-US" dirty="0" smtClean="0">
                <a:solidFill>
                  <a:schemeClr val="bg1"/>
                </a:solidFill>
              </a:rPr>
              <a:t>February 26, 2013</a:t>
            </a:r>
          </a:p>
        </p:txBody>
      </p:sp>
      <p:sp>
        <p:nvSpPr>
          <p:cNvPr id="5" name="Title 1"/>
          <p:cNvSpPr txBox="1">
            <a:spLocks/>
          </p:cNvSpPr>
          <p:nvPr/>
        </p:nvSpPr>
        <p:spPr bwMode="auto">
          <a:xfrm>
            <a:off x="2286000" y="228600"/>
            <a:ext cx="6858000" cy="1143000"/>
          </a:xfrm>
          <a:prstGeom prst="rect">
            <a:avLst/>
          </a:prstGeom>
          <a:noFill/>
          <a:ln w="9525">
            <a:noFill/>
            <a:miter lim="800000"/>
            <a:headEnd/>
            <a:tailEnd/>
          </a:ln>
        </p:spPr>
        <p:txBody>
          <a:bodyPr anchor="ctr"/>
          <a:lstStyle/>
          <a:p>
            <a:pPr algn="ctr">
              <a:defRPr/>
            </a:pPr>
            <a:r>
              <a:rPr lang="en-US" sz="2000" b="1" dirty="0">
                <a:solidFill>
                  <a:schemeClr val="bg1"/>
                </a:solidFill>
                <a:ea typeface="+mj-ea"/>
                <a:cs typeface="Arial" charset="0"/>
              </a:rPr>
              <a:t>Los Angeles County Operational Area </a:t>
            </a:r>
          </a:p>
          <a:p>
            <a:pPr algn="ctr">
              <a:defRPr/>
            </a:pPr>
            <a:r>
              <a:rPr lang="en-US" sz="2000" b="1" dirty="0">
                <a:solidFill>
                  <a:schemeClr val="bg1"/>
                </a:solidFill>
                <a:ea typeface="+mj-ea"/>
                <a:cs typeface="Arial" charset="0"/>
              </a:rPr>
              <a:t>2012 – 2013 Emergency Exercise Program</a:t>
            </a:r>
          </a:p>
          <a:p>
            <a:pPr algn="ctr">
              <a:defRPr/>
            </a:pPr>
            <a:r>
              <a:rPr lang="en-US" sz="2000" b="1" i="1" dirty="0">
                <a:solidFill>
                  <a:schemeClr val="bg1"/>
                </a:solidFill>
                <a:ea typeface="+mj-ea"/>
                <a:cs typeface="Arial" charset="0"/>
              </a:rPr>
              <a:t>Tabletop Exercise (TTX)</a:t>
            </a:r>
          </a:p>
        </p:txBody>
      </p:sp>
      <p:pic>
        <p:nvPicPr>
          <p:cNvPr id="14340" name="Picture 5"/>
          <p:cNvPicPr>
            <a:picLocks noChangeAspect="1"/>
          </p:cNvPicPr>
          <p:nvPr/>
        </p:nvPicPr>
        <p:blipFill>
          <a:blip r:embed="rId2"/>
          <a:srcRect/>
          <a:stretch>
            <a:fillRect/>
          </a:stretch>
        </p:blipFill>
        <p:spPr bwMode="auto">
          <a:xfrm>
            <a:off x="1295400" y="341313"/>
            <a:ext cx="846138" cy="846137"/>
          </a:xfrm>
          <a:prstGeom prst="rect">
            <a:avLst/>
          </a:prstGeom>
          <a:noFill/>
          <a:ln w="9525">
            <a:noFill/>
            <a:miter lim="800000"/>
            <a:headEnd/>
            <a:tailEnd/>
          </a:ln>
        </p:spPr>
      </p:pic>
      <p:pic>
        <p:nvPicPr>
          <p:cNvPr id="14341" name="Picture 2" descr="https://snap.lacounty.gov/Image/LOGO_SNAP.png"/>
          <p:cNvPicPr>
            <a:picLocks noChangeAspect="1" noChangeArrowheads="1"/>
          </p:cNvPicPr>
          <p:nvPr/>
        </p:nvPicPr>
        <p:blipFill>
          <a:blip r:embed="rId3"/>
          <a:srcRect/>
          <a:stretch>
            <a:fillRect/>
          </a:stretch>
        </p:blipFill>
        <p:spPr bwMode="auto">
          <a:xfrm>
            <a:off x="76200" y="261938"/>
            <a:ext cx="1003300" cy="1004887"/>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idx="4294967295"/>
          </p:nvPr>
        </p:nvSpPr>
        <p:spPr>
          <a:xfrm>
            <a:off x="2286000" y="274638"/>
            <a:ext cx="6400800" cy="1143000"/>
          </a:xfrm>
        </p:spPr>
        <p:txBody>
          <a:bodyPr/>
          <a:lstStyle/>
          <a:p>
            <a:pPr eaLnBrk="1" hangingPunct="1"/>
            <a:r>
              <a:rPr lang="en-US" smtClean="0">
                <a:solidFill>
                  <a:schemeClr val="bg1"/>
                </a:solidFill>
              </a:rPr>
              <a:t>Tabletop Objectives</a:t>
            </a:r>
          </a:p>
        </p:txBody>
      </p:sp>
      <p:sp>
        <p:nvSpPr>
          <p:cNvPr id="24578" name="Content Placeholder 2"/>
          <p:cNvSpPr>
            <a:spLocks noGrp="1"/>
          </p:cNvSpPr>
          <p:nvPr>
            <p:ph idx="4294967295"/>
          </p:nvPr>
        </p:nvSpPr>
        <p:spPr/>
        <p:txBody>
          <a:bodyPr/>
          <a:lstStyle/>
          <a:p>
            <a:pPr marL="0" indent="0" algn="just" eaLnBrk="1" hangingPunct="1">
              <a:buFont typeface="Arial" charset="0"/>
              <a:buNone/>
            </a:pPr>
            <a:r>
              <a:rPr lang="en-US" sz="2800" smtClean="0">
                <a:solidFill>
                  <a:schemeClr val="bg1"/>
                </a:solidFill>
              </a:rPr>
              <a:t>Objective 3: Discuss how critical resource requirements information is identified, gathered, and entered into information management systems and shared as appropriate (horizontal and vertical information sharing). Identify primary and redundant County protocols for compiling resource requests after a catastrophic earthquake (Intelligence and Information Sharing and Dissemination).</a:t>
            </a:r>
          </a:p>
        </p:txBody>
      </p:sp>
      <p:sp>
        <p:nvSpPr>
          <p:cNvPr id="24579" name="Slide Number Placeholder 3"/>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0E77A30A-F03F-4023-AA4C-7AC54FA9380A}" type="slidenum">
              <a:rPr lang="en-US" sz="1200" b="1">
                <a:solidFill>
                  <a:schemeClr val="bg1"/>
                </a:solidFill>
                <a:latin typeface="Calibri" pitchFamily="34" charset="0"/>
              </a:rPr>
              <a:pPr algn="r"/>
              <a:t>10</a:t>
            </a:fld>
            <a:endParaRPr lang="en-US" sz="1200" b="1">
              <a:solidFill>
                <a:schemeClr val="bg1"/>
              </a:solidFill>
              <a:latin typeface="Calibri" pitchFamily="34" charset="0"/>
            </a:endParaRPr>
          </a:p>
        </p:txBody>
      </p:sp>
      <p:pic>
        <p:nvPicPr>
          <p:cNvPr id="24580" name="Picture 4"/>
          <p:cNvPicPr>
            <a:picLocks noChangeAspect="1"/>
          </p:cNvPicPr>
          <p:nvPr/>
        </p:nvPicPr>
        <p:blipFill>
          <a:blip r:embed="rId2"/>
          <a:srcRect/>
          <a:stretch>
            <a:fillRect/>
          </a:stretch>
        </p:blipFill>
        <p:spPr bwMode="auto">
          <a:xfrm>
            <a:off x="1295400" y="341313"/>
            <a:ext cx="846138" cy="846137"/>
          </a:xfrm>
          <a:prstGeom prst="rect">
            <a:avLst/>
          </a:prstGeom>
          <a:noFill/>
          <a:ln w="9525">
            <a:noFill/>
            <a:miter lim="800000"/>
            <a:headEnd/>
            <a:tailEnd/>
          </a:ln>
        </p:spPr>
      </p:pic>
      <p:pic>
        <p:nvPicPr>
          <p:cNvPr id="24581" name="Picture 2" descr="https://snap.lacounty.gov/Image/LOGO_SNAP.png"/>
          <p:cNvPicPr>
            <a:picLocks noChangeAspect="1" noChangeArrowheads="1"/>
          </p:cNvPicPr>
          <p:nvPr/>
        </p:nvPicPr>
        <p:blipFill>
          <a:blip r:embed="rId3"/>
          <a:srcRect/>
          <a:stretch>
            <a:fillRect/>
          </a:stretch>
        </p:blipFill>
        <p:spPr bwMode="auto">
          <a:xfrm>
            <a:off x="76200" y="261938"/>
            <a:ext cx="1003300" cy="10048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idx="4294967295"/>
          </p:nvPr>
        </p:nvSpPr>
        <p:spPr>
          <a:xfrm>
            <a:off x="2286000" y="274638"/>
            <a:ext cx="6400800" cy="1143000"/>
          </a:xfrm>
        </p:spPr>
        <p:txBody>
          <a:bodyPr/>
          <a:lstStyle/>
          <a:p>
            <a:pPr eaLnBrk="1" hangingPunct="1"/>
            <a:r>
              <a:rPr lang="en-US" smtClean="0">
                <a:solidFill>
                  <a:schemeClr val="bg1"/>
                </a:solidFill>
              </a:rPr>
              <a:t>Roles and Responsibilities</a:t>
            </a:r>
          </a:p>
        </p:txBody>
      </p:sp>
      <p:sp>
        <p:nvSpPr>
          <p:cNvPr id="25602" name="Content Placeholder 2"/>
          <p:cNvSpPr>
            <a:spLocks noGrp="1"/>
          </p:cNvSpPr>
          <p:nvPr>
            <p:ph idx="4294967295"/>
          </p:nvPr>
        </p:nvSpPr>
        <p:spPr>
          <a:xfrm>
            <a:off x="0" y="1600200"/>
            <a:ext cx="9144000" cy="4525963"/>
          </a:xfrm>
        </p:spPr>
        <p:txBody>
          <a:bodyPr/>
          <a:lstStyle/>
          <a:p>
            <a:pPr marL="609600" indent="-609600"/>
            <a:r>
              <a:rPr lang="en-US" sz="2400" i="1" smtClean="0">
                <a:solidFill>
                  <a:schemeClr val="bg1"/>
                </a:solidFill>
              </a:rPr>
              <a:t>Participants</a:t>
            </a:r>
            <a:r>
              <a:rPr lang="en-US" sz="2400" smtClean="0">
                <a:solidFill>
                  <a:schemeClr val="bg1"/>
                </a:solidFill>
              </a:rPr>
              <a:t> respond to the situation presented based on expert knowledge of response procedures, current plans, and procedures.</a:t>
            </a:r>
          </a:p>
          <a:p>
            <a:pPr marL="609600" indent="-609600"/>
            <a:r>
              <a:rPr lang="en-US" sz="2400" i="1" smtClean="0">
                <a:solidFill>
                  <a:schemeClr val="bg1"/>
                </a:solidFill>
              </a:rPr>
              <a:t>Subject-Matter Experts (SMEs)</a:t>
            </a:r>
            <a:r>
              <a:rPr lang="en-US" sz="2400" smtClean="0">
                <a:solidFill>
                  <a:schemeClr val="bg1"/>
                </a:solidFill>
              </a:rPr>
              <a:t> may be consulted by players during exercise play, but are usually not included in the discussion points.</a:t>
            </a:r>
          </a:p>
          <a:p>
            <a:pPr marL="609600" indent="-609600"/>
            <a:r>
              <a:rPr lang="en-US" sz="2400" i="1" smtClean="0">
                <a:solidFill>
                  <a:schemeClr val="bg1"/>
                </a:solidFill>
              </a:rPr>
              <a:t>Facilitators</a:t>
            </a:r>
            <a:r>
              <a:rPr lang="en-US" sz="2400" smtClean="0">
                <a:solidFill>
                  <a:schemeClr val="bg1"/>
                </a:solidFill>
              </a:rPr>
              <a:t> provide situation updates and moderate discussions. They also provide additional information or resolve questions as required.</a:t>
            </a:r>
          </a:p>
          <a:p>
            <a:pPr marL="609600" indent="-609600"/>
            <a:r>
              <a:rPr lang="en-US" sz="2400" i="1" smtClean="0">
                <a:solidFill>
                  <a:schemeClr val="bg1"/>
                </a:solidFill>
              </a:rPr>
              <a:t>Observers</a:t>
            </a:r>
            <a:r>
              <a:rPr lang="en-US" sz="2400" smtClean="0">
                <a:solidFill>
                  <a:schemeClr val="bg1"/>
                </a:solidFill>
              </a:rPr>
              <a:t> may watch the various groups as they discuss and develop responses to the situation. They may not interact with players at any time during exercise play. </a:t>
            </a:r>
          </a:p>
          <a:p>
            <a:pPr marL="609600" indent="-609600" eaLnBrk="1" hangingPunct="1">
              <a:buFont typeface="Arial" charset="0"/>
              <a:buNone/>
            </a:pPr>
            <a:r>
              <a:rPr lang="en-US" sz="2400" smtClean="0">
                <a:solidFill>
                  <a:schemeClr val="bg1"/>
                </a:solidFill>
              </a:rPr>
              <a:t> </a:t>
            </a:r>
          </a:p>
        </p:txBody>
      </p:sp>
      <p:sp>
        <p:nvSpPr>
          <p:cNvPr id="25603" name="Slide Number Placeholder 3"/>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099840CD-C7F5-4430-8E58-93E50135E178}" type="slidenum">
              <a:rPr lang="en-US" sz="1200" b="1">
                <a:solidFill>
                  <a:schemeClr val="bg1"/>
                </a:solidFill>
                <a:latin typeface="Calibri" pitchFamily="34" charset="0"/>
              </a:rPr>
              <a:pPr algn="r"/>
              <a:t>11</a:t>
            </a:fld>
            <a:endParaRPr lang="en-US" sz="1200" b="1">
              <a:solidFill>
                <a:schemeClr val="bg1"/>
              </a:solidFill>
              <a:latin typeface="Calibri" pitchFamily="34" charset="0"/>
            </a:endParaRPr>
          </a:p>
        </p:txBody>
      </p:sp>
      <p:pic>
        <p:nvPicPr>
          <p:cNvPr id="25604" name="Picture 4"/>
          <p:cNvPicPr>
            <a:picLocks noChangeAspect="1"/>
          </p:cNvPicPr>
          <p:nvPr/>
        </p:nvPicPr>
        <p:blipFill>
          <a:blip r:embed="rId2"/>
          <a:srcRect/>
          <a:stretch>
            <a:fillRect/>
          </a:stretch>
        </p:blipFill>
        <p:spPr bwMode="auto">
          <a:xfrm>
            <a:off x="1295400" y="341313"/>
            <a:ext cx="846138" cy="846137"/>
          </a:xfrm>
          <a:prstGeom prst="rect">
            <a:avLst/>
          </a:prstGeom>
          <a:noFill/>
          <a:ln w="9525">
            <a:noFill/>
            <a:miter lim="800000"/>
            <a:headEnd/>
            <a:tailEnd/>
          </a:ln>
        </p:spPr>
      </p:pic>
      <p:pic>
        <p:nvPicPr>
          <p:cNvPr id="25605" name="Picture 2" descr="https://snap.lacounty.gov/Image/LOGO_SNAP.png"/>
          <p:cNvPicPr>
            <a:picLocks noChangeAspect="1" noChangeArrowheads="1"/>
          </p:cNvPicPr>
          <p:nvPr/>
        </p:nvPicPr>
        <p:blipFill>
          <a:blip r:embed="rId3"/>
          <a:srcRect/>
          <a:stretch>
            <a:fillRect/>
          </a:stretch>
        </p:blipFill>
        <p:spPr bwMode="auto">
          <a:xfrm>
            <a:off x="76200" y="261938"/>
            <a:ext cx="1003300" cy="10048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idx="4294967295"/>
          </p:nvPr>
        </p:nvSpPr>
        <p:spPr>
          <a:xfrm>
            <a:off x="2286000" y="274638"/>
            <a:ext cx="6400800" cy="1143000"/>
          </a:xfrm>
        </p:spPr>
        <p:txBody>
          <a:bodyPr/>
          <a:lstStyle/>
          <a:p>
            <a:pPr eaLnBrk="1" hangingPunct="1"/>
            <a:r>
              <a:rPr lang="en-US" smtClean="0">
                <a:solidFill>
                  <a:schemeClr val="bg1"/>
                </a:solidFill>
              </a:rPr>
              <a:t>Structure</a:t>
            </a:r>
          </a:p>
        </p:txBody>
      </p:sp>
      <p:sp>
        <p:nvSpPr>
          <p:cNvPr id="26626" name="Content Placeholder 2"/>
          <p:cNvSpPr>
            <a:spLocks noGrp="1"/>
          </p:cNvSpPr>
          <p:nvPr>
            <p:ph idx="4294967295"/>
          </p:nvPr>
        </p:nvSpPr>
        <p:spPr/>
        <p:txBody>
          <a:bodyPr/>
          <a:lstStyle/>
          <a:p>
            <a:pPr marL="609600" indent="-609600" eaLnBrk="1" hangingPunct="1"/>
            <a:r>
              <a:rPr lang="en-US" sz="2800" smtClean="0">
                <a:solidFill>
                  <a:schemeClr val="bg1"/>
                </a:solidFill>
              </a:rPr>
              <a:t>Today’s exercise is a facilitated, discussion-based exercise</a:t>
            </a:r>
          </a:p>
          <a:p>
            <a:pPr marL="609600" indent="-609600" eaLnBrk="1" hangingPunct="1"/>
            <a:r>
              <a:rPr lang="en-US" sz="2800" smtClean="0">
                <a:solidFill>
                  <a:schemeClr val="bg1"/>
                </a:solidFill>
              </a:rPr>
              <a:t>Participants will discuss issues regarding resource management following a catastrophic event</a:t>
            </a:r>
          </a:p>
          <a:p>
            <a:pPr marL="609600" indent="-609600" eaLnBrk="1" hangingPunct="1"/>
            <a:r>
              <a:rPr lang="en-US" sz="2800" smtClean="0">
                <a:solidFill>
                  <a:schemeClr val="bg1"/>
                </a:solidFill>
              </a:rPr>
              <a:t>Scenario and discussion questions focus on the eight hours following an earthquake</a:t>
            </a:r>
          </a:p>
          <a:p>
            <a:pPr marL="609600" indent="-609600" eaLnBrk="1" hangingPunct="1">
              <a:buFont typeface="Arial" charset="0"/>
              <a:buNone/>
            </a:pPr>
            <a:r>
              <a:rPr lang="en-US" sz="2400" smtClean="0">
                <a:solidFill>
                  <a:schemeClr val="bg1"/>
                </a:solidFill>
              </a:rPr>
              <a:t> </a:t>
            </a:r>
          </a:p>
        </p:txBody>
      </p:sp>
      <p:sp>
        <p:nvSpPr>
          <p:cNvPr id="26627" name="Slide Number Placeholder 3"/>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CDEC8CE5-7AFF-44D2-968C-B363CF0F59DD}" type="slidenum">
              <a:rPr lang="en-US" sz="1200" b="1">
                <a:solidFill>
                  <a:schemeClr val="bg1"/>
                </a:solidFill>
                <a:latin typeface="Calibri" pitchFamily="34" charset="0"/>
              </a:rPr>
              <a:pPr algn="r"/>
              <a:t>12</a:t>
            </a:fld>
            <a:endParaRPr lang="en-US" sz="1200" b="1">
              <a:solidFill>
                <a:schemeClr val="bg1"/>
              </a:solidFill>
              <a:latin typeface="Calibri" pitchFamily="34" charset="0"/>
            </a:endParaRPr>
          </a:p>
        </p:txBody>
      </p:sp>
      <p:pic>
        <p:nvPicPr>
          <p:cNvPr id="26628" name="Picture 4"/>
          <p:cNvPicPr>
            <a:picLocks noChangeAspect="1"/>
          </p:cNvPicPr>
          <p:nvPr/>
        </p:nvPicPr>
        <p:blipFill>
          <a:blip r:embed="rId2"/>
          <a:srcRect/>
          <a:stretch>
            <a:fillRect/>
          </a:stretch>
        </p:blipFill>
        <p:spPr bwMode="auto">
          <a:xfrm>
            <a:off x="1295400" y="341313"/>
            <a:ext cx="846138" cy="846137"/>
          </a:xfrm>
          <a:prstGeom prst="rect">
            <a:avLst/>
          </a:prstGeom>
          <a:noFill/>
          <a:ln w="9525">
            <a:noFill/>
            <a:miter lim="800000"/>
            <a:headEnd/>
            <a:tailEnd/>
          </a:ln>
        </p:spPr>
      </p:pic>
      <p:pic>
        <p:nvPicPr>
          <p:cNvPr id="26629" name="Picture 2" descr="https://snap.lacounty.gov/Image/LOGO_SNAP.png"/>
          <p:cNvPicPr>
            <a:picLocks noChangeAspect="1" noChangeArrowheads="1"/>
          </p:cNvPicPr>
          <p:nvPr/>
        </p:nvPicPr>
        <p:blipFill>
          <a:blip r:embed="rId3"/>
          <a:srcRect/>
          <a:stretch>
            <a:fillRect/>
          </a:stretch>
        </p:blipFill>
        <p:spPr bwMode="auto">
          <a:xfrm>
            <a:off x="76200" y="261938"/>
            <a:ext cx="1003300" cy="10048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idx="4294967295"/>
          </p:nvPr>
        </p:nvSpPr>
        <p:spPr>
          <a:xfrm>
            <a:off x="2286000" y="274638"/>
            <a:ext cx="6400800" cy="1143000"/>
          </a:xfrm>
        </p:spPr>
        <p:txBody>
          <a:bodyPr/>
          <a:lstStyle/>
          <a:p>
            <a:pPr eaLnBrk="1" hangingPunct="1"/>
            <a:r>
              <a:rPr lang="en-US" smtClean="0">
                <a:solidFill>
                  <a:schemeClr val="bg1"/>
                </a:solidFill>
              </a:rPr>
              <a:t>Guidelines</a:t>
            </a:r>
          </a:p>
        </p:txBody>
      </p:sp>
      <p:sp>
        <p:nvSpPr>
          <p:cNvPr id="27650" name="Content Placeholder 2"/>
          <p:cNvSpPr>
            <a:spLocks noGrp="1"/>
          </p:cNvSpPr>
          <p:nvPr>
            <p:ph idx="4294967295"/>
          </p:nvPr>
        </p:nvSpPr>
        <p:spPr>
          <a:xfrm>
            <a:off x="609600" y="1600200"/>
            <a:ext cx="8077200" cy="4525963"/>
          </a:xfrm>
        </p:spPr>
        <p:txBody>
          <a:bodyPr/>
          <a:lstStyle/>
          <a:p>
            <a:pPr marL="609600" indent="-609600"/>
            <a:r>
              <a:rPr lang="en-US" sz="2400" smtClean="0">
                <a:solidFill>
                  <a:schemeClr val="bg1"/>
                </a:solidFill>
              </a:rPr>
              <a:t>This is an open, low-stress, no-fault environment. Varying viewpoints, even disagreements, are expected. </a:t>
            </a:r>
          </a:p>
          <a:p>
            <a:pPr marL="609600" indent="-609600"/>
            <a:r>
              <a:rPr lang="en-US" sz="2400" smtClean="0">
                <a:solidFill>
                  <a:schemeClr val="bg1"/>
                </a:solidFill>
              </a:rPr>
              <a:t>Participate based on your knowledge of current plans and capabilities, and any insights derived from training (i.e. you may use only existing assets). </a:t>
            </a:r>
          </a:p>
          <a:p>
            <a:pPr marL="609600" indent="-609600"/>
            <a:r>
              <a:rPr lang="en-US" sz="2400" smtClean="0">
                <a:solidFill>
                  <a:schemeClr val="bg1"/>
                </a:solidFill>
              </a:rPr>
              <a:t>Decisions are not precedent setting and may not reflect your organization’s final position on a given issue. This is an opportunity to discuss and present multiple options and possible solutions. </a:t>
            </a:r>
          </a:p>
          <a:p>
            <a:pPr marL="609600" indent="-609600" eaLnBrk="1" hangingPunct="1">
              <a:buFont typeface="Arial" charset="0"/>
              <a:buNone/>
            </a:pPr>
            <a:r>
              <a:rPr lang="en-US" sz="2400" smtClean="0">
                <a:solidFill>
                  <a:schemeClr val="bg1"/>
                </a:solidFill>
              </a:rPr>
              <a:t> </a:t>
            </a:r>
          </a:p>
        </p:txBody>
      </p:sp>
      <p:sp>
        <p:nvSpPr>
          <p:cNvPr id="27651" name="Slide Number Placeholder 3"/>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C3D4D872-12A0-4030-BDAA-E7D49AA919D3}" type="slidenum">
              <a:rPr lang="en-US" sz="1200" b="1">
                <a:solidFill>
                  <a:schemeClr val="bg1"/>
                </a:solidFill>
                <a:latin typeface="Calibri" pitchFamily="34" charset="0"/>
              </a:rPr>
              <a:pPr algn="r"/>
              <a:t>13</a:t>
            </a:fld>
            <a:endParaRPr lang="en-US" sz="1200" b="1">
              <a:solidFill>
                <a:schemeClr val="bg1"/>
              </a:solidFill>
              <a:latin typeface="Calibri" pitchFamily="34" charset="0"/>
            </a:endParaRPr>
          </a:p>
        </p:txBody>
      </p:sp>
      <p:pic>
        <p:nvPicPr>
          <p:cNvPr id="27652" name="Picture 4"/>
          <p:cNvPicPr>
            <a:picLocks noChangeAspect="1"/>
          </p:cNvPicPr>
          <p:nvPr/>
        </p:nvPicPr>
        <p:blipFill>
          <a:blip r:embed="rId2"/>
          <a:srcRect/>
          <a:stretch>
            <a:fillRect/>
          </a:stretch>
        </p:blipFill>
        <p:spPr bwMode="auto">
          <a:xfrm>
            <a:off x="1295400" y="341313"/>
            <a:ext cx="846138" cy="846137"/>
          </a:xfrm>
          <a:prstGeom prst="rect">
            <a:avLst/>
          </a:prstGeom>
          <a:noFill/>
          <a:ln w="9525">
            <a:noFill/>
            <a:miter lim="800000"/>
            <a:headEnd/>
            <a:tailEnd/>
          </a:ln>
        </p:spPr>
      </p:pic>
      <p:pic>
        <p:nvPicPr>
          <p:cNvPr id="27653" name="Picture 2" descr="https://snap.lacounty.gov/Image/LOGO_SNAP.png"/>
          <p:cNvPicPr>
            <a:picLocks noChangeAspect="1" noChangeArrowheads="1"/>
          </p:cNvPicPr>
          <p:nvPr/>
        </p:nvPicPr>
        <p:blipFill>
          <a:blip r:embed="rId3"/>
          <a:srcRect/>
          <a:stretch>
            <a:fillRect/>
          </a:stretch>
        </p:blipFill>
        <p:spPr bwMode="auto">
          <a:xfrm>
            <a:off x="76200" y="261938"/>
            <a:ext cx="1003300" cy="10048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idx="4294967295"/>
          </p:nvPr>
        </p:nvSpPr>
        <p:spPr>
          <a:xfrm>
            <a:off x="2286000" y="274638"/>
            <a:ext cx="6400800" cy="1143000"/>
          </a:xfrm>
        </p:spPr>
        <p:txBody>
          <a:bodyPr/>
          <a:lstStyle/>
          <a:p>
            <a:pPr eaLnBrk="1" hangingPunct="1"/>
            <a:r>
              <a:rPr lang="en-US" smtClean="0">
                <a:solidFill>
                  <a:schemeClr val="bg1"/>
                </a:solidFill>
              </a:rPr>
              <a:t>Guidelines (cont’d)</a:t>
            </a:r>
          </a:p>
        </p:txBody>
      </p:sp>
      <p:sp>
        <p:nvSpPr>
          <p:cNvPr id="28674" name="Content Placeholder 2"/>
          <p:cNvSpPr>
            <a:spLocks noGrp="1"/>
          </p:cNvSpPr>
          <p:nvPr>
            <p:ph idx="4294967295"/>
          </p:nvPr>
        </p:nvSpPr>
        <p:spPr/>
        <p:txBody>
          <a:bodyPr/>
          <a:lstStyle/>
          <a:p>
            <a:pPr marL="609600" indent="-609600"/>
            <a:r>
              <a:rPr lang="en-US" sz="2400" smtClean="0">
                <a:solidFill>
                  <a:schemeClr val="bg1"/>
                </a:solidFill>
              </a:rPr>
              <a:t>Assume cooperation and support from other responders and agencies. </a:t>
            </a:r>
          </a:p>
          <a:p>
            <a:pPr marL="609600" indent="-609600"/>
            <a:r>
              <a:rPr lang="en-US" sz="2400" smtClean="0">
                <a:solidFill>
                  <a:schemeClr val="bg1"/>
                </a:solidFill>
              </a:rPr>
              <a:t>Issue identification is not as valuable as suggestions and recommended actions that could improve response and preparedness efforts. Problem-solving efforts should be the focus.</a:t>
            </a:r>
          </a:p>
          <a:p>
            <a:pPr marL="609600" indent="-609600" eaLnBrk="1" hangingPunct="1">
              <a:buFont typeface="Arial" charset="0"/>
              <a:buNone/>
            </a:pPr>
            <a:r>
              <a:rPr lang="en-US" sz="2400" smtClean="0">
                <a:solidFill>
                  <a:schemeClr val="bg1"/>
                </a:solidFill>
              </a:rPr>
              <a:t> </a:t>
            </a:r>
          </a:p>
        </p:txBody>
      </p:sp>
      <p:sp>
        <p:nvSpPr>
          <p:cNvPr id="28675" name="Slide Number Placeholder 3"/>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0011F287-2F5A-477B-8E67-2BF923B5A897}" type="slidenum">
              <a:rPr lang="en-US" sz="1200" b="1">
                <a:solidFill>
                  <a:schemeClr val="bg1"/>
                </a:solidFill>
                <a:latin typeface="Calibri" pitchFamily="34" charset="0"/>
              </a:rPr>
              <a:pPr algn="r"/>
              <a:t>14</a:t>
            </a:fld>
            <a:endParaRPr lang="en-US" sz="1200" b="1">
              <a:solidFill>
                <a:schemeClr val="bg1"/>
              </a:solidFill>
              <a:latin typeface="Calibri" pitchFamily="34" charset="0"/>
            </a:endParaRPr>
          </a:p>
        </p:txBody>
      </p:sp>
      <p:pic>
        <p:nvPicPr>
          <p:cNvPr id="28676" name="Picture 4"/>
          <p:cNvPicPr>
            <a:picLocks noChangeAspect="1"/>
          </p:cNvPicPr>
          <p:nvPr/>
        </p:nvPicPr>
        <p:blipFill>
          <a:blip r:embed="rId2"/>
          <a:srcRect/>
          <a:stretch>
            <a:fillRect/>
          </a:stretch>
        </p:blipFill>
        <p:spPr bwMode="auto">
          <a:xfrm>
            <a:off x="1295400" y="341313"/>
            <a:ext cx="846138" cy="846137"/>
          </a:xfrm>
          <a:prstGeom prst="rect">
            <a:avLst/>
          </a:prstGeom>
          <a:noFill/>
          <a:ln w="9525">
            <a:noFill/>
            <a:miter lim="800000"/>
            <a:headEnd/>
            <a:tailEnd/>
          </a:ln>
        </p:spPr>
      </p:pic>
      <p:pic>
        <p:nvPicPr>
          <p:cNvPr id="28677" name="Picture 2" descr="https://snap.lacounty.gov/Image/LOGO_SNAP.png"/>
          <p:cNvPicPr>
            <a:picLocks noChangeAspect="1" noChangeArrowheads="1"/>
          </p:cNvPicPr>
          <p:nvPr/>
        </p:nvPicPr>
        <p:blipFill>
          <a:blip r:embed="rId3"/>
          <a:srcRect/>
          <a:stretch>
            <a:fillRect/>
          </a:stretch>
        </p:blipFill>
        <p:spPr bwMode="auto">
          <a:xfrm>
            <a:off x="76200" y="261938"/>
            <a:ext cx="1003300" cy="10048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idx="4294967295"/>
          </p:nvPr>
        </p:nvSpPr>
        <p:spPr>
          <a:xfrm>
            <a:off x="2286000" y="274638"/>
            <a:ext cx="6400800" cy="1143000"/>
          </a:xfrm>
        </p:spPr>
        <p:txBody>
          <a:bodyPr/>
          <a:lstStyle/>
          <a:p>
            <a:pPr eaLnBrk="1" hangingPunct="1"/>
            <a:r>
              <a:rPr lang="en-US" sz="4000" smtClean="0">
                <a:solidFill>
                  <a:schemeClr val="bg1"/>
                </a:solidFill>
              </a:rPr>
              <a:t>Assumptions and Artificialities</a:t>
            </a:r>
          </a:p>
        </p:txBody>
      </p:sp>
      <p:sp>
        <p:nvSpPr>
          <p:cNvPr id="29698" name="Content Placeholder 2"/>
          <p:cNvSpPr>
            <a:spLocks noGrp="1"/>
          </p:cNvSpPr>
          <p:nvPr>
            <p:ph idx="4294967295"/>
          </p:nvPr>
        </p:nvSpPr>
        <p:spPr/>
        <p:txBody>
          <a:bodyPr/>
          <a:lstStyle/>
          <a:p>
            <a:pPr marL="609600" indent="-609600"/>
            <a:r>
              <a:rPr lang="en-US" sz="2400" smtClean="0">
                <a:solidFill>
                  <a:schemeClr val="bg1"/>
                </a:solidFill>
              </a:rPr>
              <a:t>The scenario, taken from the 2008 ShakeOut Scenario, is plausible, and events occur as they are presented.</a:t>
            </a:r>
          </a:p>
          <a:p>
            <a:pPr marL="609600" indent="-609600"/>
            <a:r>
              <a:rPr lang="en-US" sz="2400" smtClean="0">
                <a:solidFill>
                  <a:schemeClr val="bg1"/>
                </a:solidFill>
              </a:rPr>
              <a:t>There are no “hidden agendas” or trick questions intended to mislead participants.</a:t>
            </a:r>
          </a:p>
          <a:p>
            <a:pPr marL="609600" indent="-609600"/>
            <a:r>
              <a:rPr lang="en-US" sz="2400" smtClean="0">
                <a:solidFill>
                  <a:schemeClr val="bg1"/>
                </a:solidFill>
              </a:rPr>
              <a:t>All participants receive information at the same time.</a:t>
            </a:r>
          </a:p>
          <a:p>
            <a:pPr marL="609600" indent="-609600"/>
            <a:r>
              <a:rPr lang="en-US" sz="2400" smtClean="0">
                <a:solidFill>
                  <a:schemeClr val="bg1"/>
                </a:solidFill>
              </a:rPr>
              <a:t>Participants should assume that all agencies are responding appropriately based on available plans, procedures, and protocols. </a:t>
            </a:r>
          </a:p>
        </p:txBody>
      </p:sp>
      <p:sp>
        <p:nvSpPr>
          <p:cNvPr id="29699" name="Slide Number Placeholder 3"/>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79D2D1F8-59C0-4564-BC30-356E9B42E894}" type="slidenum">
              <a:rPr lang="en-US" sz="1200" b="1">
                <a:solidFill>
                  <a:schemeClr val="bg1"/>
                </a:solidFill>
                <a:latin typeface="Calibri" pitchFamily="34" charset="0"/>
              </a:rPr>
              <a:pPr algn="r"/>
              <a:t>15</a:t>
            </a:fld>
            <a:endParaRPr lang="en-US" sz="1200" b="1">
              <a:solidFill>
                <a:schemeClr val="bg1"/>
              </a:solidFill>
              <a:latin typeface="Calibri" pitchFamily="34" charset="0"/>
            </a:endParaRPr>
          </a:p>
        </p:txBody>
      </p:sp>
      <p:pic>
        <p:nvPicPr>
          <p:cNvPr id="29700" name="Picture 4"/>
          <p:cNvPicPr>
            <a:picLocks noChangeAspect="1"/>
          </p:cNvPicPr>
          <p:nvPr/>
        </p:nvPicPr>
        <p:blipFill>
          <a:blip r:embed="rId2"/>
          <a:srcRect/>
          <a:stretch>
            <a:fillRect/>
          </a:stretch>
        </p:blipFill>
        <p:spPr bwMode="auto">
          <a:xfrm>
            <a:off x="1295400" y="341313"/>
            <a:ext cx="846138" cy="846137"/>
          </a:xfrm>
          <a:prstGeom prst="rect">
            <a:avLst/>
          </a:prstGeom>
          <a:noFill/>
          <a:ln w="9525">
            <a:noFill/>
            <a:miter lim="800000"/>
            <a:headEnd/>
            <a:tailEnd/>
          </a:ln>
        </p:spPr>
      </p:pic>
      <p:pic>
        <p:nvPicPr>
          <p:cNvPr id="29701" name="Picture 2" descr="https://snap.lacounty.gov/Image/LOGO_SNAP.png"/>
          <p:cNvPicPr>
            <a:picLocks noChangeAspect="1" noChangeArrowheads="1"/>
          </p:cNvPicPr>
          <p:nvPr/>
        </p:nvPicPr>
        <p:blipFill>
          <a:blip r:embed="rId3"/>
          <a:srcRect/>
          <a:stretch>
            <a:fillRect/>
          </a:stretch>
        </p:blipFill>
        <p:spPr bwMode="auto">
          <a:xfrm>
            <a:off x="76200" y="261938"/>
            <a:ext cx="1003300" cy="10048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idx="4294967295"/>
          </p:nvPr>
        </p:nvSpPr>
        <p:spPr>
          <a:xfrm>
            <a:off x="2286000" y="274638"/>
            <a:ext cx="6400800" cy="1143000"/>
          </a:xfrm>
        </p:spPr>
        <p:txBody>
          <a:bodyPr/>
          <a:lstStyle/>
          <a:p>
            <a:pPr eaLnBrk="1" hangingPunct="1"/>
            <a:r>
              <a:rPr lang="en-US" sz="4000" smtClean="0">
                <a:solidFill>
                  <a:schemeClr val="bg1"/>
                </a:solidFill>
              </a:rPr>
              <a:t>Commodity PODs</a:t>
            </a:r>
          </a:p>
        </p:txBody>
      </p:sp>
      <p:sp>
        <p:nvSpPr>
          <p:cNvPr id="75779" name="Content Placeholder 2"/>
          <p:cNvSpPr>
            <a:spLocks noGrp="1"/>
          </p:cNvSpPr>
          <p:nvPr>
            <p:ph idx="4294967295"/>
          </p:nvPr>
        </p:nvSpPr>
        <p:spPr/>
        <p:txBody>
          <a:bodyPr/>
          <a:lstStyle/>
          <a:p>
            <a:pPr marL="609600" indent="-609600"/>
            <a:r>
              <a:rPr lang="en-US" sz="2800" smtClean="0">
                <a:solidFill>
                  <a:schemeClr val="bg1"/>
                </a:solidFill>
              </a:rPr>
              <a:t>C-PODs are centralized locations where the public picks up life sustaining commodities following a disaster or emergency. Please note that all discussions of PODs during this exercise refer to Commodity Points of Distribution (C-PODs).</a:t>
            </a:r>
            <a:endParaRPr lang="en-US" sz="2800" b="1" smtClean="0">
              <a:solidFill>
                <a:schemeClr val="bg1"/>
              </a:solidFill>
            </a:endParaRPr>
          </a:p>
          <a:p>
            <a:pPr marL="609600" indent="-609600"/>
            <a:r>
              <a:rPr lang="en-US" sz="2800" b="1" smtClean="0">
                <a:solidFill>
                  <a:schemeClr val="bg1"/>
                </a:solidFill>
              </a:rPr>
              <a:t>Commodities</a:t>
            </a:r>
            <a:r>
              <a:rPr lang="en-US" sz="2800" smtClean="0">
                <a:solidFill>
                  <a:schemeClr val="bg1"/>
                </a:solidFill>
              </a:rPr>
              <a:t> provided can include, but are not limited to, shelf stable food, bottled water, and limited amounts of ice, tarps, and blankets.</a:t>
            </a:r>
          </a:p>
        </p:txBody>
      </p:sp>
      <p:sp>
        <p:nvSpPr>
          <p:cNvPr id="75780" name="Slide Number Placeholder 3"/>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7FF81139-C8DE-40F2-9275-E3ACE0079DDB}" type="slidenum">
              <a:rPr lang="en-US" sz="1200" b="1">
                <a:solidFill>
                  <a:schemeClr val="bg1"/>
                </a:solidFill>
                <a:latin typeface="Calibri" pitchFamily="34" charset="0"/>
              </a:rPr>
              <a:pPr algn="r"/>
              <a:t>16</a:t>
            </a:fld>
            <a:endParaRPr lang="en-US" sz="1200" b="1">
              <a:solidFill>
                <a:schemeClr val="bg1"/>
              </a:solidFill>
              <a:latin typeface="Calibri" pitchFamily="34" charset="0"/>
            </a:endParaRPr>
          </a:p>
        </p:txBody>
      </p:sp>
      <p:pic>
        <p:nvPicPr>
          <p:cNvPr id="75781" name="Picture 4"/>
          <p:cNvPicPr>
            <a:picLocks noChangeAspect="1"/>
          </p:cNvPicPr>
          <p:nvPr/>
        </p:nvPicPr>
        <p:blipFill>
          <a:blip r:embed="rId2"/>
          <a:srcRect/>
          <a:stretch>
            <a:fillRect/>
          </a:stretch>
        </p:blipFill>
        <p:spPr bwMode="auto">
          <a:xfrm>
            <a:off x="1295400" y="341313"/>
            <a:ext cx="846138" cy="846137"/>
          </a:xfrm>
          <a:prstGeom prst="rect">
            <a:avLst/>
          </a:prstGeom>
          <a:noFill/>
          <a:ln w="9525">
            <a:noFill/>
            <a:miter lim="800000"/>
            <a:headEnd/>
            <a:tailEnd/>
          </a:ln>
        </p:spPr>
      </p:pic>
      <p:pic>
        <p:nvPicPr>
          <p:cNvPr id="75782" name="Picture 2" descr="https://snap.lacounty.gov/Image/LOGO_SNAP.png"/>
          <p:cNvPicPr>
            <a:picLocks noChangeAspect="1" noChangeArrowheads="1"/>
          </p:cNvPicPr>
          <p:nvPr/>
        </p:nvPicPr>
        <p:blipFill>
          <a:blip r:embed="rId3"/>
          <a:srcRect/>
          <a:stretch>
            <a:fillRect/>
          </a:stretch>
        </p:blipFill>
        <p:spPr bwMode="auto">
          <a:xfrm>
            <a:off x="76200" y="261938"/>
            <a:ext cx="1003300" cy="10048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381000" y="4853411"/>
            <a:ext cx="8458200" cy="1222375"/>
          </a:xfrm>
        </p:spPr>
        <p:txBody>
          <a:bodyPr anchor="t"/>
          <a:lstStyle/>
          <a:p>
            <a:pPr fontAlgn="auto">
              <a:spcAft>
                <a:spcPts val="0"/>
              </a:spcAft>
              <a:defRPr/>
            </a:pPr>
            <a:r>
              <a:rPr lang="en-US" kern="1200" cap="all" dirty="0">
                <a:effectLst>
                  <a:reflection blurRad="12700" stA="48000" endA="300" endPos="55000" dir="5400000" sy="-90000" algn="bl" rotWithShape="0"/>
                </a:effectLst>
                <a:latin typeface="+mj-lt"/>
                <a:ea typeface="+mj-ea"/>
                <a:cs typeface="+mj-cs"/>
              </a:rPr>
              <a:t>Requesting resources for healthcare facilities</a:t>
            </a:r>
          </a:p>
        </p:txBody>
      </p:sp>
      <p:sp>
        <p:nvSpPr>
          <p:cNvPr id="3" name="Subtitle 2"/>
          <p:cNvSpPr>
            <a:spLocks noGrp="1"/>
          </p:cNvSpPr>
          <p:nvPr>
            <p:ph type="subTitle" idx="4294967295"/>
          </p:nvPr>
        </p:nvSpPr>
        <p:spPr>
          <a:xfrm>
            <a:off x="381000" y="3886200"/>
            <a:ext cx="8458200" cy="914400"/>
          </a:xfrm>
        </p:spPr>
        <p:txBody>
          <a:bodyPr anchor="b">
            <a:normAutofit/>
          </a:bodyPr>
          <a:lstStyle/>
          <a:p>
            <a:pPr marL="0" indent="0" fontAlgn="auto">
              <a:spcAft>
                <a:spcPts val="0"/>
              </a:spcAft>
              <a:buFont typeface="Wingdings 2"/>
              <a:buNone/>
              <a:defRPr/>
            </a:pPr>
            <a:endParaRPr lang="en-US" sz="2400" kern="1200" dirty="0">
              <a:solidFill>
                <a:schemeClr val="tx2">
                  <a:shade val="75000"/>
                </a:schemeClr>
              </a:solidFill>
              <a:latin typeface="+mn-lt"/>
              <a:ea typeface="+mn-ea"/>
              <a:cs typeface="+mn-cs"/>
            </a:endParaRPr>
          </a:p>
        </p:txBody>
      </p:sp>
      <p:pic>
        <p:nvPicPr>
          <p:cNvPr id="115716" name="Picture 3" descr="MAC%20Logo.jpg"/>
          <p:cNvPicPr>
            <a:picLocks noChangeAspect="1"/>
          </p:cNvPicPr>
          <p:nvPr/>
        </p:nvPicPr>
        <p:blipFill>
          <a:blip r:embed="rId3"/>
          <a:srcRect/>
          <a:stretch>
            <a:fillRect/>
          </a:stretch>
        </p:blipFill>
        <p:spPr bwMode="auto">
          <a:xfrm>
            <a:off x="6324600" y="152400"/>
            <a:ext cx="2667000" cy="2667000"/>
          </a:xfrm>
          <a:prstGeom prst="rect">
            <a:avLst/>
          </a:prstGeom>
          <a:noFill/>
          <a:ln w="9525">
            <a:noFill/>
            <a:miter lim="800000"/>
            <a:headEnd/>
            <a:tailEnd/>
          </a:ln>
        </p:spPr>
      </p:pic>
      <p:pic>
        <p:nvPicPr>
          <p:cNvPr id="115717" name="Picture 4" descr="county seal colorRGB72.jpg"/>
          <p:cNvPicPr>
            <a:picLocks noChangeAspect="1"/>
          </p:cNvPicPr>
          <p:nvPr/>
        </p:nvPicPr>
        <p:blipFill>
          <a:blip r:embed="rId4"/>
          <a:srcRect/>
          <a:stretch>
            <a:fillRect/>
          </a:stretch>
        </p:blipFill>
        <p:spPr bwMode="auto">
          <a:xfrm>
            <a:off x="3352800" y="1828800"/>
            <a:ext cx="2743200" cy="2743200"/>
          </a:xfrm>
          <a:prstGeom prst="rect">
            <a:avLst/>
          </a:prstGeom>
          <a:noFill/>
          <a:ln w="9525">
            <a:noFill/>
            <a:miter lim="800000"/>
            <a:headEnd/>
            <a:tailEnd/>
          </a:ln>
        </p:spPr>
      </p:pic>
      <p:pic>
        <p:nvPicPr>
          <p:cNvPr id="115718" name="Picture 5" descr="VERT-EMS Color.jpg"/>
          <p:cNvPicPr>
            <a:picLocks noChangeAspect="1"/>
          </p:cNvPicPr>
          <p:nvPr/>
        </p:nvPicPr>
        <p:blipFill>
          <a:blip r:embed="rId5"/>
          <a:srcRect/>
          <a:stretch>
            <a:fillRect/>
          </a:stretch>
        </p:blipFill>
        <p:spPr bwMode="auto">
          <a:xfrm>
            <a:off x="152400" y="228600"/>
            <a:ext cx="3048000" cy="228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01752" y="457200"/>
            <a:ext cx="8686800" cy="841248"/>
          </a:xfrm>
        </p:spPr>
        <p:txBody>
          <a:bodyPr>
            <a:normAutofit fontScale="90000"/>
          </a:bodyPr>
          <a:lstStyle/>
          <a:p>
            <a:pPr eaLnBrk="1" fontAlgn="auto" hangingPunct="1">
              <a:spcAft>
                <a:spcPts val="0"/>
              </a:spcAft>
              <a:defRPr/>
            </a:pPr>
            <a:r>
              <a:rPr lang="en-US" kern="1200" cap="all" dirty="0">
                <a:effectLst>
                  <a:reflection blurRad="12700" stA="48000" endA="300" endPos="55000" dir="5400000" sy="-90000" algn="bl" rotWithShape="0"/>
                </a:effectLst>
                <a:latin typeface="+mj-lt"/>
                <a:ea typeface="+mj-ea"/>
                <a:cs typeface="+mj-cs"/>
              </a:rPr>
              <a:t>EMS Agency (Medical doc) vs. City/county </a:t>
            </a:r>
          </a:p>
        </p:txBody>
      </p:sp>
      <p:sp>
        <p:nvSpPr>
          <p:cNvPr id="3" name="Content Placeholder 2"/>
          <p:cNvSpPr>
            <a:spLocks noGrp="1"/>
          </p:cNvSpPr>
          <p:nvPr>
            <p:ph sz="half" idx="4294967295"/>
          </p:nvPr>
        </p:nvSpPr>
        <p:spPr>
          <a:xfrm>
            <a:off x="304800" y="1600200"/>
            <a:ext cx="4191000" cy="4724400"/>
          </a:xfrm>
        </p:spPr>
        <p:txBody>
          <a:bodyPr>
            <a:normAutofit fontScale="92500" lnSpcReduction="20000"/>
          </a:bodyPr>
          <a:lstStyle/>
          <a:p>
            <a:pPr eaLnBrk="1" fontAlgn="auto" hangingPunct="1">
              <a:spcAft>
                <a:spcPts val="0"/>
              </a:spcAft>
              <a:buFont typeface="Wingdings 2"/>
              <a:buChar char=""/>
              <a:defRPr/>
            </a:pPr>
            <a:r>
              <a:rPr lang="en-US" sz="2800" kern="1200" dirty="0">
                <a:latin typeface="+mn-lt"/>
                <a:ea typeface="+mn-ea"/>
                <a:cs typeface="+mn-cs"/>
              </a:rPr>
              <a:t>EMS Agency</a:t>
            </a:r>
          </a:p>
          <a:p>
            <a:pPr lvl="1" eaLnBrk="1" fontAlgn="auto" hangingPunct="1">
              <a:spcAft>
                <a:spcPts val="0"/>
              </a:spcAft>
              <a:buFont typeface="Wingdings 2"/>
              <a:buChar char=""/>
              <a:defRPr/>
            </a:pPr>
            <a:r>
              <a:rPr lang="en-US" sz="2400" kern="1200" dirty="0">
                <a:latin typeface="+mn-lt"/>
                <a:ea typeface="+mn-ea"/>
                <a:cs typeface="+mn-cs"/>
              </a:rPr>
              <a:t>Medical supplies</a:t>
            </a:r>
          </a:p>
          <a:p>
            <a:pPr lvl="1" eaLnBrk="1" fontAlgn="auto" hangingPunct="1">
              <a:spcAft>
                <a:spcPts val="0"/>
              </a:spcAft>
              <a:buFont typeface="Wingdings 2"/>
              <a:buChar char=""/>
              <a:defRPr/>
            </a:pPr>
            <a:r>
              <a:rPr lang="en-US" sz="2400" kern="1200" dirty="0">
                <a:latin typeface="+mn-lt"/>
                <a:ea typeface="+mn-ea"/>
                <a:cs typeface="+mn-cs"/>
              </a:rPr>
              <a:t>Medical staff</a:t>
            </a:r>
          </a:p>
          <a:p>
            <a:pPr lvl="1" eaLnBrk="1" fontAlgn="auto" hangingPunct="1">
              <a:spcAft>
                <a:spcPts val="0"/>
              </a:spcAft>
              <a:buFont typeface="Wingdings 2"/>
              <a:buChar char=""/>
              <a:defRPr/>
            </a:pPr>
            <a:r>
              <a:rPr lang="en-US" sz="2400" kern="1200" dirty="0">
                <a:latin typeface="+mn-lt"/>
                <a:ea typeface="+mn-ea"/>
                <a:cs typeface="+mn-cs"/>
              </a:rPr>
              <a:t>Movement of patients</a:t>
            </a:r>
          </a:p>
          <a:p>
            <a:pPr lvl="2" eaLnBrk="1" fontAlgn="auto" hangingPunct="1">
              <a:spcAft>
                <a:spcPts val="0"/>
              </a:spcAft>
              <a:buFont typeface="Wingdings 2"/>
              <a:buChar char=""/>
              <a:defRPr/>
            </a:pPr>
            <a:r>
              <a:rPr lang="en-US" sz="2000" kern="1200" dirty="0">
                <a:latin typeface="+mn-lt"/>
                <a:ea typeface="+mn-ea"/>
                <a:cs typeface="+mn-cs"/>
              </a:rPr>
              <a:t>Bed Availability</a:t>
            </a:r>
          </a:p>
          <a:p>
            <a:pPr lvl="1" eaLnBrk="1" fontAlgn="auto" hangingPunct="1">
              <a:spcAft>
                <a:spcPts val="0"/>
              </a:spcAft>
              <a:buFont typeface="Wingdings 2"/>
              <a:buChar char=""/>
              <a:defRPr/>
            </a:pPr>
            <a:r>
              <a:rPr lang="en-US" sz="2400" kern="1200" dirty="0">
                <a:latin typeface="+mn-lt"/>
                <a:ea typeface="+mn-ea"/>
                <a:cs typeface="+mn-cs"/>
              </a:rPr>
              <a:t>Pharmaceuticals</a:t>
            </a:r>
          </a:p>
          <a:p>
            <a:pPr lvl="1" eaLnBrk="1" fontAlgn="auto" hangingPunct="1">
              <a:spcAft>
                <a:spcPts val="0"/>
              </a:spcAft>
              <a:buFont typeface="Wingdings 2"/>
              <a:buChar char=""/>
              <a:defRPr/>
            </a:pPr>
            <a:r>
              <a:rPr lang="en-US" sz="2400" kern="1200" dirty="0">
                <a:latin typeface="+mn-lt"/>
                <a:ea typeface="+mn-ea"/>
                <a:cs typeface="+mn-cs"/>
              </a:rPr>
              <a:t>PPE</a:t>
            </a:r>
          </a:p>
          <a:p>
            <a:pPr lvl="1" eaLnBrk="1" fontAlgn="auto" hangingPunct="1">
              <a:spcAft>
                <a:spcPts val="0"/>
              </a:spcAft>
              <a:buFont typeface="Wingdings 2"/>
              <a:buChar char=""/>
              <a:defRPr/>
            </a:pPr>
            <a:r>
              <a:rPr lang="en-US" sz="2400" kern="1200" dirty="0">
                <a:latin typeface="+mn-lt"/>
                <a:ea typeface="+mn-ea"/>
                <a:cs typeface="+mn-cs"/>
              </a:rPr>
              <a:t>Surge capacity supplies</a:t>
            </a:r>
          </a:p>
          <a:p>
            <a:pPr lvl="1" eaLnBrk="1" fontAlgn="auto" hangingPunct="1">
              <a:spcAft>
                <a:spcPts val="0"/>
              </a:spcAft>
              <a:buFont typeface="Wingdings 2"/>
              <a:buChar char=""/>
              <a:defRPr/>
            </a:pPr>
            <a:r>
              <a:rPr lang="en-US" sz="2400" kern="1200" dirty="0">
                <a:latin typeface="+mn-lt"/>
                <a:ea typeface="+mn-ea"/>
                <a:cs typeface="+mn-cs"/>
              </a:rPr>
              <a:t>Decontamination trailer</a:t>
            </a:r>
          </a:p>
          <a:p>
            <a:pPr lvl="1" eaLnBrk="1" fontAlgn="auto" hangingPunct="1">
              <a:spcAft>
                <a:spcPts val="0"/>
              </a:spcAft>
              <a:buFont typeface="Wingdings 2"/>
              <a:buChar char=""/>
              <a:defRPr/>
            </a:pPr>
            <a:r>
              <a:rPr lang="en-US" sz="2400" kern="1200" dirty="0">
                <a:latin typeface="+mn-lt"/>
                <a:ea typeface="+mn-ea"/>
                <a:cs typeface="+mn-cs"/>
              </a:rPr>
              <a:t>Chem Pak</a:t>
            </a:r>
          </a:p>
          <a:p>
            <a:pPr lvl="1" eaLnBrk="1" fontAlgn="auto" hangingPunct="1">
              <a:spcAft>
                <a:spcPts val="0"/>
              </a:spcAft>
              <a:buFont typeface="Wingdings 2"/>
              <a:buChar char=""/>
              <a:defRPr/>
            </a:pPr>
            <a:r>
              <a:rPr lang="en-US" sz="2400" kern="1200" dirty="0">
                <a:latin typeface="+mn-lt"/>
                <a:ea typeface="+mn-ea"/>
                <a:cs typeface="+mn-cs"/>
              </a:rPr>
              <a:t>Mental health</a:t>
            </a:r>
          </a:p>
          <a:p>
            <a:pPr lvl="1" eaLnBrk="1" fontAlgn="auto" hangingPunct="1">
              <a:spcAft>
                <a:spcPts val="0"/>
              </a:spcAft>
              <a:buFont typeface="Wingdings 2"/>
              <a:buChar char=""/>
              <a:defRPr/>
            </a:pPr>
            <a:r>
              <a:rPr lang="en-US" sz="2400" kern="1200" dirty="0" err="1">
                <a:solidFill>
                  <a:schemeClr val="tx1"/>
                </a:solidFill>
                <a:latin typeface="+mn-lt"/>
                <a:ea typeface="+mn-ea"/>
                <a:cs typeface="+mn-cs"/>
              </a:rPr>
              <a:t>MoMs</a:t>
            </a:r>
            <a:endParaRPr lang="en-US" sz="2400" kern="1200" dirty="0">
              <a:solidFill>
                <a:schemeClr val="tx1"/>
              </a:solidFill>
              <a:latin typeface="+mn-lt"/>
              <a:ea typeface="+mn-ea"/>
              <a:cs typeface="+mn-cs"/>
            </a:endParaRPr>
          </a:p>
          <a:p>
            <a:pPr lvl="1" eaLnBrk="1" fontAlgn="auto" hangingPunct="1">
              <a:spcAft>
                <a:spcPts val="0"/>
              </a:spcAft>
              <a:buFont typeface="Wingdings 2"/>
              <a:buChar char=""/>
              <a:defRPr/>
            </a:pPr>
            <a:r>
              <a:rPr lang="en-US" sz="2400" kern="1200" dirty="0">
                <a:solidFill>
                  <a:schemeClr val="tx1"/>
                </a:solidFill>
                <a:latin typeface="+mn-lt"/>
                <a:ea typeface="+mn-ea"/>
                <a:cs typeface="+mn-cs"/>
              </a:rPr>
              <a:t>Tents</a:t>
            </a:r>
            <a:r>
              <a:rPr lang="en-US" sz="2400" kern="1200" dirty="0">
                <a:solidFill>
                  <a:srgbClr val="FF0000"/>
                </a:solidFill>
                <a:latin typeface="+mn-lt"/>
                <a:ea typeface="+mn-ea"/>
                <a:cs typeface="+mn-cs"/>
              </a:rPr>
              <a:t> </a:t>
            </a:r>
          </a:p>
          <a:p>
            <a:pPr lvl="1" eaLnBrk="1" fontAlgn="auto" hangingPunct="1">
              <a:spcAft>
                <a:spcPts val="0"/>
              </a:spcAft>
              <a:buFont typeface="Wingdings 2"/>
              <a:buNone/>
              <a:defRPr/>
            </a:pPr>
            <a:endParaRPr lang="en-US" sz="2400" kern="1200" dirty="0">
              <a:solidFill>
                <a:srgbClr val="FF0000"/>
              </a:solidFill>
              <a:latin typeface="+mn-lt"/>
              <a:ea typeface="+mn-ea"/>
              <a:cs typeface="+mn-cs"/>
            </a:endParaRPr>
          </a:p>
          <a:p>
            <a:pPr lvl="1" eaLnBrk="1" fontAlgn="auto" hangingPunct="1">
              <a:spcAft>
                <a:spcPts val="0"/>
              </a:spcAft>
              <a:buFont typeface="Wingdings 2"/>
              <a:buChar char=""/>
              <a:defRPr/>
            </a:pPr>
            <a:endParaRPr lang="en-US" sz="2400" kern="1200" dirty="0">
              <a:latin typeface="+mn-lt"/>
              <a:ea typeface="+mn-ea"/>
              <a:cs typeface="+mn-cs"/>
            </a:endParaRPr>
          </a:p>
          <a:p>
            <a:pPr lvl="1" eaLnBrk="1" fontAlgn="auto" hangingPunct="1">
              <a:spcAft>
                <a:spcPts val="0"/>
              </a:spcAft>
              <a:buFont typeface="Wingdings 2"/>
              <a:buChar char=""/>
              <a:defRPr/>
            </a:pPr>
            <a:endParaRPr lang="en-US" sz="2400" kern="1200" dirty="0">
              <a:latin typeface="+mn-lt"/>
              <a:ea typeface="+mn-ea"/>
              <a:cs typeface="+mn-cs"/>
            </a:endParaRPr>
          </a:p>
        </p:txBody>
      </p:sp>
      <p:sp>
        <p:nvSpPr>
          <p:cNvPr id="4" name="Content Placeholder 3"/>
          <p:cNvSpPr>
            <a:spLocks noGrp="1"/>
          </p:cNvSpPr>
          <p:nvPr>
            <p:ph sz="half" idx="4294967295"/>
          </p:nvPr>
        </p:nvSpPr>
        <p:spPr>
          <a:xfrm>
            <a:off x="4648200" y="1600200"/>
            <a:ext cx="4343400" cy="4724400"/>
          </a:xfrm>
        </p:spPr>
        <p:txBody>
          <a:bodyPr>
            <a:normAutofit/>
          </a:bodyPr>
          <a:lstStyle/>
          <a:p>
            <a:pPr eaLnBrk="1" fontAlgn="auto" hangingPunct="1">
              <a:spcAft>
                <a:spcPts val="0"/>
              </a:spcAft>
              <a:buFont typeface="Wingdings 2"/>
              <a:buChar char=""/>
              <a:defRPr/>
            </a:pPr>
            <a:r>
              <a:rPr lang="en-US" sz="2800" kern="1200" dirty="0">
                <a:latin typeface="+mn-lt"/>
                <a:ea typeface="+mn-ea"/>
                <a:cs typeface="+mn-cs"/>
              </a:rPr>
              <a:t>City/County </a:t>
            </a:r>
          </a:p>
          <a:p>
            <a:pPr lvl="1" eaLnBrk="1" fontAlgn="auto" hangingPunct="1">
              <a:spcAft>
                <a:spcPts val="0"/>
              </a:spcAft>
              <a:buFont typeface="Wingdings 2"/>
              <a:buChar char=""/>
              <a:defRPr/>
            </a:pPr>
            <a:r>
              <a:rPr lang="en-US" sz="2400" kern="1200" dirty="0">
                <a:solidFill>
                  <a:schemeClr val="tx1"/>
                </a:solidFill>
                <a:latin typeface="+mn-lt"/>
                <a:ea typeface="+mn-ea"/>
                <a:cs typeface="+mn-cs"/>
              </a:rPr>
              <a:t>Non-medical supplies</a:t>
            </a:r>
          </a:p>
          <a:p>
            <a:pPr lvl="1" eaLnBrk="1" fontAlgn="auto" hangingPunct="1">
              <a:spcAft>
                <a:spcPts val="0"/>
              </a:spcAft>
              <a:buFont typeface="Wingdings 2"/>
              <a:buChar char=""/>
              <a:defRPr/>
            </a:pPr>
            <a:r>
              <a:rPr lang="en-US" sz="2400" kern="1200" dirty="0">
                <a:latin typeface="+mn-lt"/>
                <a:ea typeface="+mn-ea"/>
                <a:cs typeface="+mn-cs"/>
              </a:rPr>
              <a:t>Security/Law enforcement</a:t>
            </a:r>
          </a:p>
          <a:p>
            <a:pPr lvl="1" eaLnBrk="1" fontAlgn="auto" hangingPunct="1">
              <a:spcAft>
                <a:spcPts val="0"/>
              </a:spcAft>
              <a:buFont typeface="Wingdings 2"/>
              <a:buChar char=""/>
              <a:defRPr/>
            </a:pPr>
            <a:r>
              <a:rPr lang="en-US" sz="2400" kern="1200" dirty="0">
                <a:latin typeface="+mn-lt"/>
                <a:ea typeface="+mn-ea"/>
                <a:cs typeface="+mn-cs"/>
              </a:rPr>
              <a:t>Street closures/barricades</a:t>
            </a:r>
          </a:p>
          <a:p>
            <a:pPr lvl="1" eaLnBrk="1" fontAlgn="auto" hangingPunct="1">
              <a:spcAft>
                <a:spcPts val="0"/>
              </a:spcAft>
              <a:buFont typeface="Wingdings 2"/>
              <a:buChar char=""/>
              <a:defRPr/>
            </a:pPr>
            <a:r>
              <a:rPr lang="en-US" sz="2400" kern="1200" dirty="0">
                <a:latin typeface="+mn-lt"/>
                <a:ea typeface="+mn-ea"/>
                <a:cs typeface="+mn-cs"/>
              </a:rPr>
              <a:t>Water/power/gas/phone issues</a:t>
            </a:r>
          </a:p>
          <a:p>
            <a:pPr lvl="1" eaLnBrk="1" fontAlgn="auto" hangingPunct="1">
              <a:spcAft>
                <a:spcPts val="0"/>
              </a:spcAft>
              <a:buFont typeface="Wingdings 2"/>
              <a:buChar char=""/>
              <a:defRPr/>
            </a:pPr>
            <a:r>
              <a:rPr lang="en-US" sz="2400" kern="1200" dirty="0">
                <a:latin typeface="+mn-lt"/>
                <a:ea typeface="+mn-ea"/>
                <a:cs typeface="+mn-cs"/>
              </a:rPr>
              <a:t>Food &amp; potable water</a:t>
            </a:r>
          </a:p>
          <a:p>
            <a:pPr lvl="1" eaLnBrk="1" fontAlgn="auto" hangingPunct="1">
              <a:spcAft>
                <a:spcPts val="0"/>
              </a:spcAft>
              <a:buFont typeface="Wingdings 2"/>
              <a:buChar char=""/>
              <a:defRPr/>
            </a:pPr>
            <a:r>
              <a:rPr lang="en-US" sz="2400" kern="1200" dirty="0">
                <a:latin typeface="+mn-lt"/>
                <a:ea typeface="+mn-ea"/>
                <a:cs typeface="+mn-cs"/>
              </a:rPr>
              <a:t>Family Assistance Centers</a:t>
            </a:r>
          </a:p>
          <a:p>
            <a:pPr lvl="1" eaLnBrk="1" fontAlgn="auto" hangingPunct="1">
              <a:spcAft>
                <a:spcPts val="0"/>
              </a:spcAft>
              <a:buFont typeface="Wingdings 2"/>
              <a:buNone/>
              <a:defRPr/>
            </a:pPr>
            <a:endParaRPr lang="en-US" sz="2400" kern="1200" dirty="0">
              <a:solidFill>
                <a:srgbClr val="FF0000"/>
              </a:solidFill>
              <a:latin typeface="+mn-lt"/>
              <a:ea typeface="+mn-ea"/>
              <a:cs typeface="+mn-cs"/>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normAutofit fontScale="90000"/>
          </a:bodyPr>
          <a:lstStyle/>
          <a:p>
            <a:pPr eaLnBrk="1" fontAlgn="auto" hangingPunct="1">
              <a:spcAft>
                <a:spcPts val="0"/>
              </a:spcAft>
              <a:defRPr/>
            </a:pPr>
            <a:r>
              <a:rPr lang="en-US" kern="1200" cap="all" dirty="0">
                <a:effectLst>
                  <a:reflection blurRad="12700" stA="48000" endA="300" endPos="55000" dir="5400000" sy="-90000" algn="bl" rotWithShape="0"/>
                </a:effectLst>
                <a:latin typeface="+mj-lt"/>
                <a:ea typeface="+mj-ea"/>
                <a:cs typeface="+mj-cs"/>
              </a:rPr>
              <a:t>When to make a request……	</a:t>
            </a:r>
            <a:br>
              <a:rPr lang="en-US" kern="1200" cap="all" dirty="0">
                <a:effectLst>
                  <a:reflection blurRad="12700" stA="48000" endA="300" endPos="55000" dir="5400000" sy="-90000" algn="bl" rotWithShape="0"/>
                </a:effectLst>
                <a:latin typeface="+mj-lt"/>
                <a:ea typeface="+mj-ea"/>
                <a:cs typeface="+mj-cs"/>
              </a:rPr>
            </a:br>
            <a:r>
              <a:rPr lang="en-US" kern="1200" cap="all" dirty="0">
                <a:effectLst>
                  <a:reflection blurRad="12700" stA="48000" endA="300" endPos="55000" dir="5400000" sy="-90000" algn="bl" rotWithShape="0"/>
                </a:effectLst>
                <a:latin typeface="+mj-lt"/>
                <a:ea typeface="+mj-ea"/>
                <a:cs typeface="+mj-cs"/>
              </a:rPr>
              <a:t>County questions</a:t>
            </a:r>
          </a:p>
        </p:txBody>
      </p:sp>
      <p:sp>
        <p:nvSpPr>
          <p:cNvPr id="121859" name="Content Placeholder 2"/>
          <p:cNvSpPr>
            <a:spLocks noGrp="1"/>
          </p:cNvSpPr>
          <p:nvPr>
            <p:ph idx="4294967295"/>
          </p:nvPr>
        </p:nvSpPr>
        <p:spPr/>
        <p:txBody>
          <a:bodyPr/>
          <a:lstStyle/>
          <a:p>
            <a:pPr eaLnBrk="1" hangingPunct="1"/>
            <a:r>
              <a:rPr lang="en-US"/>
              <a:t>Is the resource(s) being requested exhausted or nearly exhausted?</a:t>
            </a:r>
          </a:p>
          <a:p>
            <a:pPr eaLnBrk="1" hangingPunct="1"/>
            <a:r>
              <a:rPr lang="en-US"/>
              <a:t>Facility is unable to obtain resources within a reasonable time frame (based upon priority level) from vendors, contractors, MOU/MOA or corporate office?</a:t>
            </a:r>
          </a:p>
          <a:p>
            <a:pPr eaLnBrk="1" hangingPunct="1"/>
            <a:r>
              <a:rPr lang="en-US"/>
              <a:t>Facility is unable to obtain resources from other non-traditional sources?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idx="4294967295"/>
          </p:nvPr>
        </p:nvSpPr>
        <p:spPr>
          <a:xfrm>
            <a:off x="2286000" y="274638"/>
            <a:ext cx="6400800" cy="1143000"/>
          </a:xfrm>
        </p:spPr>
        <p:txBody>
          <a:bodyPr/>
          <a:lstStyle/>
          <a:p>
            <a:pPr eaLnBrk="1" hangingPunct="1"/>
            <a:r>
              <a:rPr lang="en-US" smtClean="0">
                <a:solidFill>
                  <a:schemeClr val="bg1"/>
                </a:solidFill>
              </a:rPr>
              <a:t>Opening Remarks</a:t>
            </a:r>
          </a:p>
        </p:txBody>
      </p:sp>
      <p:sp>
        <p:nvSpPr>
          <p:cNvPr id="15363" name="Slide Number Placeholder 3"/>
          <p:cNvSpPr txBox="1">
            <a:spLocks noGrp="1"/>
          </p:cNvSpPr>
          <p:nvPr/>
        </p:nvSpPr>
        <p:spPr bwMode="auto">
          <a:xfrm>
            <a:off x="6553200" y="6356350"/>
            <a:ext cx="2133600" cy="365125"/>
          </a:xfrm>
          <a:prstGeom prst="rect">
            <a:avLst/>
          </a:prstGeom>
          <a:noFill/>
          <a:ln>
            <a:miter lim="800000"/>
            <a:headEnd/>
            <a:tailEnd/>
          </a:ln>
        </p:spPr>
        <p:txBody>
          <a:bodyPr anchor="ctr"/>
          <a:lstStyle/>
          <a:p>
            <a:pPr algn="r">
              <a:defRPr/>
            </a:pPr>
            <a:fld id="{F3B14C0B-060B-4118-8BAC-7EB6DB0C2A3B}" type="slidenum">
              <a:rPr lang="en-US" sz="1200" b="1">
                <a:solidFill>
                  <a:schemeClr val="bg1"/>
                </a:solidFill>
                <a:latin typeface="+mn-lt"/>
              </a:rPr>
              <a:pPr algn="r">
                <a:defRPr/>
              </a:pPr>
              <a:t>2</a:t>
            </a:fld>
            <a:endParaRPr lang="en-US" sz="1200" b="1">
              <a:solidFill>
                <a:schemeClr val="bg1"/>
              </a:solidFill>
              <a:latin typeface="+mn-lt"/>
            </a:endParaRPr>
          </a:p>
        </p:txBody>
      </p:sp>
      <p:pic>
        <p:nvPicPr>
          <p:cNvPr id="2" name="Picture 4"/>
          <p:cNvPicPr>
            <a:picLocks noChangeAspect="1"/>
          </p:cNvPicPr>
          <p:nvPr/>
        </p:nvPicPr>
        <p:blipFill>
          <a:blip r:embed="rId2"/>
          <a:srcRect/>
          <a:stretch>
            <a:fillRect/>
          </a:stretch>
        </p:blipFill>
        <p:spPr bwMode="auto">
          <a:xfrm>
            <a:off x="1295400" y="341313"/>
            <a:ext cx="846138" cy="846137"/>
          </a:xfrm>
          <a:prstGeom prst="rect">
            <a:avLst/>
          </a:prstGeom>
          <a:noFill/>
          <a:ln w="9525">
            <a:noFill/>
            <a:miter lim="800000"/>
            <a:headEnd/>
            <a:tailEnd/>
          </a:ln>
        </p:spPr>
      </p:pic>
      <p:pic>
        <p:nvPicPr>
          <p:cNvPr id="15364" name="Picture 2" descr="https://snap.lacounty.gov/Image/LOGO_SNAP.png"/>
          <p:cNvPicPr>
            <a:picLocks noChangeAspect="1" noChangeArrowheads="1"/>
          </p:cNvPicPr>
          <p:nvPr/>
        </p:nvPicPr>
        <p:blipFill>
          <a:blip r:embed="rId3"/>
          <a:srcRect/>
          <a:stretch>
            <a:fillRect/>
          </a:stretch>
        </p:blipFill>
        <p:spPr bwMode="auto">
          <a:xfrm>
            <a:off x="76200" y="261938"/>
            <a:ext cx="1003300" cy="1004887"/>
          </a:xfrm>
          <a:prstGeom prst="rect">
            <a:avLst/>
          </a:prstGeom>
          <a:noFill/>
          <a:ln w="9525">
            <a:noFill/>
            <a:miter lim="800000"/>
            <a:headEnd/>
            <a:tailEnd/>
          </a:ln>
        </p:spPr>
      </p:pic>
      <p:sp>
        <p:nvSpPr>
          <p:cNvPr id="15365" name="Title 1"/>
          <p:cNvSpPr>
            <a:spLocks/>
          </p:cNvSpPr>
          <p:nvPr/>
        </p:nvSpPr>
        <p:spPr bwMode="auto">
          <a:xfrm>
            <a:off x="685800" y="1981200"/>
            <a:ext cx="7772400" cy="1470025"/>
          </a:xfrm>
          <a:prstGeom prst="rect">
            <a:avLst/>
          </a:prstGeom>
          <a:noFill/>
          <a:ln w="9525">
            <a:noFill/>
            <a:miter lim="800000"/>
            <a:headEnd/>
            <a:tailEnd/>
          </a:ln>
        </p:spPr>
        <p:txBody>
          <a:bodyPr anchor="ctr"/>
          <a:lstStyle/>
          <a:p>
            <a:pPr algn="ctr"/>
            <a:r>
              <a:rPr lang="en-US" sz="4400">
                <a:solidFill>
                  <a:schemeClr val="bg1"/>
                </a:solidFill>
                <a:latin typeface="Calibri" pitchFamily="34" charset="0"/>
              </a:rPr>
              <a:t>Jeff Terry</a:t>
            </a:r>
          </a:p>
        </p:txBody>
      </p:sp>
      <p:sp>
        <p:nvSpPr>
          <p:cNvPr id="15366" name="Subtitle 2"/>
          <p:cNvSpPr>
            <a:spLocks/>
          </p:cNvSpPr>
          <p:nvPr/>
        </p:nvSpPr>
        <p:spPr bwMode="auto">
          <a:xfrm>
            <a:off x="1371600" y="3352800"/>
            <a:ext cx="6400800" cy="2209800"/>
          </a:xfrm>
          <a:prstGeom prst="rect">
            <a:avLst/>
          </a:prstGeom>
          <a:noFill/>
          <a:ln w="9525">
            <a:noFill/>
            <a:miter lim="800000"/>
            <a:headEnd/>
            <a:tailEnd/>
          </a:ln>
        </p:spPr>
        <p:txBody>
          <a:bodyPr/>
          <a:lstStyle/>
          <a:p>
            <a:pPr algn="ctr" eaLnBrk="0" hangingPunct="0">
              <a:spcBef>
                <a:spcPct val="20000"/>
              </a:spcBef>
              <a:buFont typeface="Arial" charset="0"/>
              <a:buNone/>
            </a:pPr>
            <a:r>
              <a:rPr lang="en-US" sz="3200">
                <a:solidFill>
                  <a:schemeClr val="bg1"/>
                </a:solidFill>
                <a:latin typeface="Calibri" pitchFamily="34" charset="0"/>
              </a:rPr>
              <a:t>County of Los Angeles</a:t>
            </a:r>
          </a:p>
          <a:p>
            <a:pPr algn="ctr" eaLnBrk="0" hangingPunct="0">
              <a:spcBef>
                <a:spcPct val="20000"/>
              </a:spcBef>
              <a:buFont typeface="Arial" charset="0"/>
              <a:buNone/>
            </a:pPr>
            <a:r>
              <a:rPr lang="en-US" sz="3200">
                <a:solidFill>
                  <a:schemeClr val="bg1"/>
                </a:solidFill>
                <a:latin typeface="Calibri" pitchFamily="34" charset="0"/>
              </a:rPr>
              <a:t>Office of Emergency Management</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normAutofit fontScale="90000"/>
          </a:bodyPr>
          <a:lstStyle/>
          <a:p>
            <a:pPr eaLnBrk="1" fontAlgn="auto" hangingPunct="1">
              <a:spcAft>
                <a:spcPts val="0"/>
              </a:spcAft>
              <a:defRPr/>
            </a:pPr>
            <a:r>
              <a:rPr lang="en-US" kern="1200" cap="all" dirty="0">
                <a:effectLst>
                  <a:reflection blurRad="12700" stA="48000" endA="300" endPos="55000" dir="5400000" sy="-90000" algn="bl" rotWithShape="0"/>
                </a:effectLst>
                <a:latin typeface="+mj-lt"/>
                <a:ea typeface="+mj-ea"/>
                <a:cs typeface="+mj-cs"/>
              </a:rPr>
              <a:t>When to make a request…..</a:t>
            </a:r>
            <a:br>
              <a:rPr lang="en-US" kern="1200" cap="all" dirty="0">
                <a:effectLst>
                  <a:reflection blurRad="12700" stA="48000" endA="300" endPos="55000" dir="5400000" sy="-90000" algn="bl" rotWithShape="0"/>
                </a:effectLst>
                <a:latin typeface="+mj-lt"/>
                <a:ea typeface="+mj-ea"/>
                <a:cs typeface="+mj-cs"/>
              </a:rPr>
            </a:br>
            <a:r>
              <a:rPr lang="en-US" kern="1200" cap="all" dirty="0">
                <a:effectLst>
                  <a:reflection blurRad="12700" stA="48000" endA="300" endPos="55000" dir="5400000" sy="-90000" algn="bl" rotWithShape="0"/>
                </a:effectLst>
                <a:latin typeface="+mj-lt"/>
                <a:ea typeface="+mj-ea"/>
                <a:cs typeface="+mj-cs"/>
              </a:rPr>
              <a:t>State questions</a:t>
            </a:r>
          </a:p>
        </p:txBody>
      </p:sp>
      <p:sp>
        <p:nvSpPr>
          <p:cNvPr id="3" name="Content Placeholder 2"/>
          <p:cNvSpPr>
            <a:spLocks noGrp="1"/>
          </p:cNvSpPr>
          <p:nvPr>
            <p:ph idx="4294967295"/>
          </p:nvPr>
        </p:nvSpPr>
        <p:spPr/>
        <p:txBody>
          <a:bodyPr>
            <a:normAutofit fontScale="85000" lnSpcReduction="10000"/>
          </a:bodyPr>
          <a:lstStyle/>
          <a:p>
            <a:pPr eaLnBrk="1" fontAlgn="auto" hangingPunct="1">
              <a:spcAft>
                <a:spcPts val="0"/>
              </a:spcAft>
              <a:buFont typeface="Wingdings 2"/>
              <a:buChar char=""/>
              <a:defRPr/>
            </a:pPr>
            <a:r>
              <a:rPr lang="en-US" kern="1200" dirty="0">
                <a:latin typeface="+mn-lt"/>
                <a:ea typeface="+mn-ea"/>
                <a:cs typeface="+mn-cs"/>
              </a:rPr>
              <a:t>Is the resource available through mutual aid agreements?</a:t>
            </a:r>
          </a:p>
          <a:p>
            <a:pPr eaLnBrk="1" fontAlgn="auto" hangingPunct="1">
              <a:spcAft>
                <a:spcPts val="0"/>
              </a:spcAft>
              <a:buFont typeface="Wingdings 2"/>
              <a:buChar char=""/>
              <a:defRPr/>
            </a:pPr>
            <a:r>
              <a:rPr lang="en-US" kern="1200" dirty="0">
                <a:latin typeface="+mn-lt"/>
                <a:ea typeface="+mn-ea"/>
                <a:cs typeface="+mn-cs"/>
              </a:rPr>
              <a:t>Is the resource available from an internal, corporate supply chain?</a:t>
            </a:r>
          </a:p>
          <a:p>
            <a:pPr eaLnBrk="1" fontAlgn="auto" hangingPunct="1">
              <a:spcAft>
                <a:spcPts val="0"/>
              </a:spcAft>
              <a:buFont typeface="Wingdings 2"/>
              <a:buChar char=""/>
              <a:defRPr/>
            </a:pPr>
            <a:r>
              <a:rPr lang="en-US" kern="1200" dirty="0">
                <a:latin typeface="+mn-lt"/>
                <a:ea typeface="+mn-ea"/>
                <a:cs typeface="+mn-cs"/>
              </a:rPr>
              <a:t>Is the resource need immediate and significant?</a:t>
            </a:r>
          </a:p>
          <a:p>
            <a:pPr eaLnBrk="1" fontAlgn="auto" hangingPunct="1">
              <a:spcAft>
                <a:spcPts val="0"/>
              </a:spcAft>
              <a:buFont typeface="Wingdings 2"/>
              <a:buChar char=""/>
              <a:defRPr/>
            </a:pPr>
            <a:r>
              <a:rPr lang="en-US" kern="1200" dirty="0">
                <a:latin typeface="+mn-lt"/>
                <a:ea typeface="+mn-ea"/>
                <a:cs typeface="+mn-cs"/>
              </a:rPr>
              <a:t>Has the supply of the requested resource been exhausted, or is exhaustion imminent?</a:t>
            </a:r>
          </a:p>
          <a:p>
            <a:pPr eaLnBrk="1" fontAlgn="auto" hangingPunct="1">
              <a:spcAft>
                <a:spcPts val="0"/>
              </a:spcAft>
              <a:buFont typeface="Wingdings 2"/>
              <a:buChar char=""/>
              <a:defRPr/>
            </a:pPr>
            <a:r>
              <a:rPr lang="en-US" kern="1200" dirty="0">
                <a:latin typeface="+mn-lt"/>
                <a:ea typeface="+mn-ea"/>
                <a:cs typeface="+mn-cs"/>
              </a:rPr>
              <a:t>Is the resource or an acceptable alternative of the resource available from other vendors?</a:t>
            </a:r>
          </a:p>
          <a:p>
            <a:pPr eaLnBrk="1" fontAlgn="auto" hangingPunct="1">
              <a:spcAft>
                <a:spcPts val="0"/>
              </a:spcAft>
              <a:buFont typeface="Wingdings 2"/>
              <a:buChar char=""/>
              <a:defRPr/>
            </a:pPr>
            <a:r>
              <a:rPr lang="en-US" kern="1200" dirty="0">
                <a:latin typeface="+mn-lt"/>
                <a:ea typeface="+mn-ea"/>
                <a:cs typeface="+mn-cs"/>
              </a:rPr>
              <a:t>Have payment/reimbursement issues been addressed?</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pPr eaLnBrk="1" fontAlgn="auto" hangingPunct="1">
              <a:spcAft>
                <a:spcPts val="0"/>
              </a:spcAft>
              <a:defRPr/>
            </a:pPr>
            <a:r>
              <a:rPr lang="en-US" kern="1200" cap="all" dirty="0">
                <a:effectLst>
                  <a:reflection blurRad="12700" stA="48000" endA="300" endPos="55000" dir="5400000" sy="-90000" algn="bl" rotWithShape="0"/>
                </a:effectLst>
                <a:latin typeface="+mj-lt"/>
                <a:ea typeface="+mj-ea"/>
                <a:cs typeface="+mj-cs"/>
              </a:rPr>
              <a:t>How to make a request……</a:t>
            </a:r>
          </a:p>
        </p:txBody>
      </p:sp>
      <p:sp>
        <p:nvSpPr>
          <p:cNvPr id="125955" name="Content Placeholder 2"/>
          <p:cNvSpPr>
            <a:spLocks noGrp="1"/>
          </p:cNvSpPr>
          <p:nvPr>
            <p:ph idx="4294967295"/>
          </p:nvPr>
        </p:nvSpPr>
        <p:spPr/>
        <p:txBody>
          <a:bodyPr/>
          <a:lstStyle/>
          <a:p>
            <a:pPr eaLnBrk="1" hangingPunct="1"/>
            <a:r>
              <a:rPr lang="en-US"/>
              <a:t>Hospital/Provider Resource Request Process flow chart</a:t>
            </a:r>
          </a:p>
          <a:p>
            <a:pPr eaLnBrk="1" hangingPunct="1"/>
            <a:r>
              <a:rPr lang="en-US"/>
              <a:t>Complete the Resource Request Medical and Health: Field/HCF to Op Area form</a:t>
            </a:r>
          </a:p>
          <a:p>
            <a:pPr eaLnBrk="1" hangingPunct="1"/>
            <a:r>
              <a:rPr lang="en-US"/>
              <a:t>Submit form to EMS Agency via fax, email or ReddiNet (as an attachment)</a:t>
            </a:r>
          </a:p>
          <a:p>
            <a:pPr eaLnBrk="1" hangingPunct="1"/>
            <a:r>
              <a:rPr lang="en-US"/>
              <a:t>Facility will be notified when RR received</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half" idx="4294967295"/>
          </p:nvPr>
        </p:nvSpPr>
        <p:spPr>
          <a:xfrm>
            <a:off x="5334000" y="152400"/>
            <a:ext cx="3276600" cy="6324600"/>
          </a:xfrm>
        </p:spPr>
        <p:txBody>
          <a:bodyPr lIns="109728" tIns="0">
            <a:normAutofit/>
          </a:bodyPr>
          <a:lstStyle/>
          <a:p>
            <a:pPr marL="0" indent="0" eaLnBrk="1" fontAlgn="auto" hangingPunct="1">
              <a:spcAft>
                <a:spcPts val="0"/>
              </a:spcAft>
              <a:buFont typeface="Wingdings 2"/>
              <a:buNone/>
              <a:defRPr/>
            </a:pPr>
            <a:endParaRPr lang="en-US" sz="2000" b="1" kern="1200" dirty="0">
              <a:solidFill>
                <a:schemeClr val="tx1"/>
              </a:solidFill>
              <a:latin typeface="+mn-lt"/>
              <a:ea typeface="+mn-ea"/>
              <a:cs typeface="+mn-cs"/>
            </a:endParaRPr>
          </a:p>
          <a:p>
            <a:pPr marL="0" indent="0" eaLnBrk="1" fontAlgn="auto" hangingPunct="1">
              <a:spcAft>
                <a:spcPts val="0"/>
              </a:spcAft>
              <a:buFont typeface="Wingdings 2"/>
              <a:buNone/>
              <a:defRPr/>
            </a:pPr>
            <a:endParaRPr lang="en-US" sz="2000" b="1" kern="1200" dirty="0">
              <a:solidFill>
                <a:schemeClr val="tx1"/>
              </a:solidFill>
              <a:latin typeface="+mn-lt"/>
              <a:ea typeface="+mn-ea"/>
              <a:cs typeface="+mn-cs"/>
            </a:endParaRPr>
          </a:p>
          <a:p>
            <a:pPr marL="0" indent="0" eaLnBrk="1" fontAlgn="auto" hangingPunct="1">
              <a:spcAft>
                <a:spcPts val="0"/>
              </a:spcAft>
              <a:buFont typeface="Wingdings 2"/>
              <a:buNone/>
              <a:defRPr/>
            </a:pPr>
            <a:endParaRPr lang="en-US" sz="2000" b="1" kern="1200" dirty="0">
              <a:solidFill>
                <a:schemeClr val="bg1"/>
              </a:solidFill>
              <a:latin typeface="+mn-lt"/>
              <a:ea typeface="+mn-ea"/>
              <a:cs typeface="+mn-cs"/>
            </a:endParaRPr>
          </a:p>
          <a:p>
            <a:pPr marL="114300" indent="-114300" eaLnBrk="1" fontAlgn="auto" hangingPunct="1">
              <a:spcAft>
                <a:spcPts val="0"/>
              </a:spcAft>
              <a:buFont typeface="Wingdings 2"/>
              <a:buNone/>
              <a:defRPr/>
            </a:pPr>
            <a:endParaRPr lang="en-US" sz="2000" b="1" kern="1200" dirty="0">
              <a:solidFill>
                <a:schemeClr val="bg1"/>
              </a:solidFill>
              <a:latin typeface="+mn-lt"/>
              <a:ea typeface="+mn-ea"/>
              <a:cs typeface="+mn-cs"/>
            </a:endParaRPr>
          </a:p>
        </p:txBody>
      </p:sp>
      <p:graphicFrame>
        <p:nvGraphicFramePr>
          <p:cNvPr id="129027" name="Object 3"/>
          <p:cNvGraphicFramePr>
            <a:graphicFrameLocks noChangeAspect="1"/>
          </p:cNvGraphicFramePr>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129030" name="Visio" r:id="rId4" imgW="7514541" imgH="9549858" progId="Visio.Drawing.11">
                  <p:embed/>
                </p:oleObj>
              </mc:Choice>
              <mc:Fallback>
                <p:oleObj name="Visio" r:id="rId4" imgW="7514541" imgH="9549858" progId="Visio.Drawing.11">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solidFill>
                        <a:schemeClr val="bg1"/>
                      </a:solidFill>
                    </p:spPr>
                  </p:pic>
                </p:oleObj>
              </mc:Fallback>
            </mc:AlternateContent>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1074" name="Content Placeholder 5"/>
          <p:cNvGraphicFramePr>
            <a:graphicFrameLocks noGrp="1" noChangeAspect="1"/>
          </p:cNvGraphicFramePr>
          <p:nvPr>
            <p:ph idx="4294967295"/>
          </p:nvPr>
        </p:nvGraphicFramePr>
        <p:xfrm>
          <a:off x="0" y="0"/>
          <a:ext cx="9144000" cy="6797675"/>
        </p:xfrm>
        <a:graphic>
          <a:graphicData uri="http://schemas.openxmlformats.org/presentationml/2006/ole">
            <mc:AlternateContent xmlns:mc="http://schemas.openxmlformats.org/markup-compatibility/2006">
              <mc:Choice xmlns:v="urn:schemas-microsoft-com:vml" Requires="v">
                <p:oleObj spid="_x0000_s131077" name="Worksheet" r:id="rId4" imgW="6381807" imgH="8381955" progId="Excel.Sheet.12">
                  <p:embed/>
                </p:oleObj>
              </mc:Choice>
              <mc:Fallback>
                <p:oleObj name="Worksheet" r:id="rId4" imgW="6381807" imgH="8381955" progId="Excel.Sheet.12">
                  <p:embed/>
                  <p:pic>
                    <p:nvPicPr>
                      <p:cNvPr id="0" name="Content Placeholder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797675"/>
                      </a:xfrm>
                      <a:prstGeom prst="rect">
                        <a:avLst/>
                      </a:prstGeom>
                      <a:solidFill>
                        <a:schemeClr val="bg1"/>
                      </a:solidFill>
                    </p:spPr>
                  </p:pic>
                </p:oleObj>
              </mc:Fallback>
            </mc:AlternateContent>
          </a:graphicData>
        </a:graphic>
      </p:graphicFrame>
      <p:sp>
        <p:nvSpPr>
          <p:cNvPr id="131075" name="Text Placeholder 7"/>
          <p:cNvSpPr>
            <a:spLocks noGrp="1"/>
          </p:cNvSpPr>
          <p:nvPr>
            <p:ph type="body" sz="half" idx="4294967295"/>
          </p:nvPr>
        </p:nvSpPr>
        <p:spPr>
          <a:xfrm>
            <a:off x="5410200" y="228600"/>
            <a:ext cx="3276600" cy="6324600"/>
          </a:xfrm>
        </p:spPr>
        <p:txBody>
          <a:bodyPr lIns="109728" tIns="0"/>
          <a:lstStyle/>
          <a:p>
            <a:pPr marL="0" indent="0" eaLnBrk="1" hangingPunct="1">
              <a:buFont typeface="Wingdings 2" pitchFamily="18" charset="2"/>
              <a:buNone/>
            </a:pPr>
            <a:endParaRPr lang="en-US" sz="2000" b="1">
              <a:solidFill>
                <a:schemeClr val="tx1"/>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pPr eaLnBrk="1" fontAlgn="auto" hangingPunct="1">
              <a:spcAft>
                <a:spcPts val="0"/>
              </a:spcAft>
              <a:defRPr/>
            </a:pPr>
            <a:r>
              <a:rPr lang="en-US" kern="1200" cap="all" dirty="0">
                <a:effectLst>
                  <a:reflection blurRad="12700" stA="48000" endA="300" endPos="55000" dir="5400000" sy="-90000" algn="bl" rotWithShape="0"/>
                </a:effectLst>
                <a:latin typeface="+mj-lt"/>
                <a:ea typeface="+mj-ea"/>
                <a:cs typeface="+mj-cs"/>
              </a:rPr>
              <a:t>What to Expect</a:t>
            </a:r>
          </a:p>
        </p:txBody>
      </p:sp>
      <p:sp>
        <p:nvSpPr>
          <p:cNvPr id="133123" name="Content Placeholder 2"/>
          <p:cNvSpPr>
            <a:spLocks noGrp="1"/>
          </p:cNvSpPr>
          <p:nvPr>
            <p:ph idx="4294967295"/>
          </p:nvPr>
        </p:nvSpPr>
        <p:spPr/>
        <p:txBody>
          <a:bodyPr/>
          <a:lstStyle/>
          <a:p>
            <a:pPr eaLnBrk="1" hangingPunct="1"/>
            <a:r>
              <a:rPr lang="en-US"/>
              <a:t>Shortly after an event occurs the following things should happen</a:t>
            </a:r>
          </a:p>
          <a:p>
            <a:pPr lvl="1" eaLnBrk="1" hangingPunct="1"/>
            <a:r>
              <a:rPr lang="en-US"/>
              <a:t>ReddiNet assessment poll to all facilities requesting information regarding status and available services</a:t>
            </a:r>
          </a:p>
          <a:p>
            <a:pPr lvl="2" eaLnBrk="1" hangingPunct="1"/>
            <a:r>
              <a:rPr lang="en-US"/>
              <a:t>THIS ASSESSMENT POLL MUST BE ANSWERED!!!</a:t>
            </a:r>
          </a:p>
          <a:p>
            <a:pPr lvl="1" eaLnBrk="1" hangingPunct="1"/>
            <a:r>
              <a:rPr lang="en-US"/>
              <a:t>ReddiNet message regarding our status. Activation level of our DOC and how to request resources, and any other vital information</a:t>
            </a:r>
          </a:p>
          <a:p>
            <a:pPr lvl="2" eaLnBrk="1" hangingPunct="1"/>
            <a:r>
              <a:rPr lang="en-US" b="1"/>
              <a:t>Any request submitted via ReddiNet or email without a resource request form attached will NOT be fulfilled.</a:t>
            </a:r>
          </a:p>
          <a:p>
            <a:pPr lvl="2" eaLnBrk="1" hangingPunct="1"/>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ctrTitle" idx="4294967295"/>
          </p:nvPr>
        </p:nvSpPr>
        <p:spPr>
          <a:xfrm>
            <a:off x="685800" y="2133600"/>
            <a:ext cx="7772400" cy="1470025"/>
          </a:xfrm>
        </p:spPr>
        <p:txBody>
          <a:bodyPr/>
          <a:lstStyle/>
          <a:p>
            <a:pPr eaLnBrk="1" hangingPunct="1"/>
            <a:r>
              <a:rPr lang="en-US" smtClean="0">
                <a:solidFill>
                  <a:schemeClr val="bg1"/>
                </a:solidFill>
              </a:rPr>
              <a:t>Questions?</a:t>
            </a:r>
          </a:p>
        </p:txBody>
      </p:sp>
      <p:sp>
        <p:nvSpPr>
          <p:cNvPr id="5" name="Title 1"/>
          <p:cNvSpPr txBox="1">
            <a:spLocks/>
          </p:cNvSpPr>
          <p:nvPr/>
        </p:nvSpPr>
        <p:spPr bwMode="auto">
          <a:xfrm>
            <a:off x="2286000" y="228600"/>
            <a:ext cx="6858000" cy="1143000"/>
          </a:xfrm>
          <a:prstGeom prst="rect">
            <a:avLst/>
          </a:prstGeom>
          <a:noFill/>
          <a:ln w="9525">
            <a:noFill/>
            <a:miter lim="800000"/>
            <a:headEnd/>
            <a:tailEnd/>
          </a:ln>
        </p:spPr>
        <p:txBody>
          <a:bodyPr anchor="ctr"/>
          <a:lstStyle/>
          <a:p>
            <a:pPr algn="ctr">
              <a:defRPr/>
            </a:pPr>
            <a:r>
              <a:rPr lang="en-US" sz="2000" b="1" dirty="0">
                <a:solidFill>
                  <a:schemeClr val="bg1"/>
                </a:solidFill>
                <a:ea typeface="+mj-ea"/>
                <a:cs typeface="Arial" charset="0"/>
              </a:rPr>
              <a:t>Los Angeles County Operational Area </a:t>
            </a:r>
          </a:p>
          <a:p>
            <a:pPr algn="ctr">
              <a:defRPr/>
            </a:pPr>
            <a:r>
              <a:rPr lang="en-US" sz="2000" b="1" dirty="0">
                <a:solidFill>
                  <a:schemeClr val="bg1"/>
                </a:solidFill>
                <a:ea typeface="+mj-ea"/>
                <a:cs typeface="Arial" charset="0"/>
              </a:rPr>
              <a:t>2012 – 2013 Emergency Exercise Program</a:t>
            </a:r>
          </a:p>
          <a:p>
            <a:pPr algn="ctr">
              <a:defRPr/>
            </a:pPr>
            <a:r>
              <a:rPr lang="en-US" sz="2000" b="1" i="1" dirty="0">
                <a:solidFill>
                  <a:schemeClr val="bg1"/>
                </a:solidFill>
                <a:ea typeface="+mj-ea"/>
                <a:cs typeface="Arial" charset="0"/>
              </a:rPr>
              <a:t>Tabletop Exercise (TTX)</a:t>
            </a:r>
          </a:p>
        </p:txBody>
      </p:sp>
      <p:pic>
        <p:nvPicPr>
          <p:cNvPr id="67588" name="Picture 5"/>
          <p:cNvPicPr>
            <a:picLocks noChangeAspect="1"/>
          </p:cNvPicPr>
          <p:nvPr/>
        </p:nvPicPr>
        <p:blipFill>
          <a:blip r:embed="rId2"/>
          <a:srcRect/>
          <a:stretch>
            <a:fillRect/>
          </a:stretch>
        </p:blipFill>
        <p:spPr bwMode="auto">
          <a:xfrm>
            <a:off x="1295400" y="341313"/>
            <a:ext cx="846138" cy="846137"/>
          </a:xfrm>
          <a:prstGeom prst="rect">
            <a:avLst/>
          </a:prstGeom>
          <a:noFill/>
          <a:ln w="9525">
            <a:noFill/>
            <a:miter lim="800000"/>
            <a:headEnd/>
            <a:tailEnd/>
          </a:ln>
        </p:spPr>
      </p:pic>
      <p:pic>
        <p:nvPicPr>
          <p:cNvPr id="67589" name="Picture 2" descr="https://snap.lacounty.gov/Image/LOGO_SNAP.png"/>
          <p:cNvPicPr>
            <a:picLocks noChangeAspect="1" noChangeArrowheads="1"/>
          </p:cNvPicPr>
          <p:nvPr/>
        </p:nvPicPr>
        <p:blipFill>
          <a:blip r:embed="rId3"/>
          <a:srcRect/>
          <a:stretch>
            <a:fillRect/>
          </a:stretch>
        </p:blipFill>
        <p:spPr bwMode="auto">
          <a:xfrm>
            <a:off x="76200" y="261938"/>
            <a:ext cx="1003300" cy="1004887"/>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ctrTitle" idx="4294967295"/>
          </p:nvPr>
        </p:nvSpPr>
        <p:spPr>
          <a:xfrm>
            <a:off x="685800" y="1981200"/>
            <a:ext cx="7772400" cy="1470025"/>
          </a:xfrm>
        </p:spPr>
        <p:txBody>
          <a:bodyPr/>
          <a:lstStyle/>
          <a:p>
            <a:pPr eaLnBrk="1" hangingPunct="1"/>
            <a:r>
              <a:rPr lang="en-US" smtClean="0">
                <a:solidFill>
                  <a:schemeClr val="bg1"/>
                </a:solidFill>
              </a:rPr>
              <a:t>Let’s Begin</a:t>
            </a:r>
          </a:p>
        </p:txBody>
      </p:sp>
      <p:sp>
        <p:nvSpPr>
          <p:cNvPr id="5" name="Title 1"/>
          <p:cNvSpPr txBox="1">
            <a:spLocks/>
          </p:cNvSpPr>
          <p:nvPr/>
        </p:nvSpPr>
        <p:spPr bwMode="auto">
          <a:xfrm>
            <a:off x="2286000" y="228600"/>
            <a:ext cx="6858000" cy="1143000"/>
          </a:xfrm>
          <a:prstGeom prst="rect">
            <a:avLst/>
          </a:prstGeom>
          <a:noFill/>
          <a:ln w="9525">
            <a:noFill/>
            <a:miter lim="800000"/>
            <a:headEnd/>
            <a:tailEnd/>
          </a:ln>
        </p:spPr>
        <p:txBody>
          <a:bodyPr anchor="ctr"/>
          <a:lstStyle/>
          <a:p>
            <a:pPr algn="ctr">
              <a:defRPr/>
            </a:pPr>
            <a:r>
              <a:rPr lang="en-US" sz="2000" b="1" dirty="0">
                <a:solidFill>
                  <a:schemeClr val="bg1"/>
                </a:solidFill>
                <a:ea typeface="+mj-ea"/>
                <a:cs typeface="Arial" charset="0"/>
              </a:rPr>
              <a:t>Los Angeles County Operational Area </a:t>
            </a:r>
          </a:p>
          <a:p>
            <a:pPr algn="ctr">
              <a:defRPr/>
            </a:pPr>
            <a:r>
              <a:rPr lang="en-US" sz="2000" b="1" dirty="0">
                <a:solidFill>
                  <a:schemeClr val="bg1"/>
                </a:solidFill>
                <a:ea typeface="+mj-ea"/>
                <a:cs typeface="Arial" charset="0"/>
              </a:rPr>
              <a:t>2012 – 2013 Emergency Exercise Program</a:t>
            </a:r>
          </a:p>
          <a:p>
            <a:pPr algn="ctr">
              <a:defRPr/>
            </a:pPr>
            <a:r>
              <a:rPr lang="en-US" sz="2000" b="1" i="1" dirty="0">
                <a:solidFill>
                  <a:schemeClr val="bg1"/>
                </a:solidFill>
                <a:ea typeface="+mj-ea"/>
                <a:cs typeface="Arial" charset="0"/>
              </a:rPr>
              <a:t>Tabletop Exercise (TTX)</a:t>
            </a:r>
          </a:p>
        </p:txBody>
      </p:sp>
      <p:pic>
        <p:nvPicPr>
          <p:cNvPr id="30723" name="Picture 5"/>
          <p:cNvPicPr>
            <a:picLocks noChangeAspect="1"/>
          </p:cNvPicPr>
          <p:nvPr/>
        </p:nvPicPr>
        <p:blipFill>
          <a:blip r:embed="rId2"/>
          <a:srcRect/>
          <a:stretch>
            <a:fillRect/>
          </a:stretch>
        </p:blipFill>
        <p:spPr bwMode="auto">
          <a:xfrm>
            <a:off x="1295400" y="341313"/>
            <a:ext cx="846138" cy="846137"/>
          </a:xfrm>
          <a:prstGeom prst="rect">
            <a:avLst/>
          </a:prstGeom>
          <a:noFill/>
          <a:ln w="9525">
            <a:noFill/>
            <a:miter lim="800000"/>
            <a:headEnd/>
            <a:tailEnd/>
          </a:ln>
        </p:spPr>
      </p:pic>
      <p:pic>
        <p:nvPicPr>
          <p:cNvPr id="30724" name="Picture 2" descr="https://snap.lacounty.gov/Image/LOGO_SNAP.png"/>
          <p:cNvPicPr>
            <a:picLocks noChangeAspect="1" noChangeArrowheads="1"/>
          </p:cNvPicPr>
          <p:nvPr/>
        </p:nvPicPr>
        <p:blipFill>
          <a:blip r:embed="rId3"/>
          <a:srcRect/>
          <a:stretch>
            <a:fillRect/>
          </a:stretch>
        </p:blipFill>
        <p:spPr bwMode="auto">
          <a:xfrm>
            <a:off x="76200" y="261938"/>
            <a:ext cx="1003300" cy="1004887"/>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ctrTitle" idx="4294967295"/>
          </p:nvPr>
        </p:nvSpPr>
        <p:spPr>
          <a:xfrm>
            <a:off x="685800" y="2133600"/>
            <a:ext cx="7772400" cy="1470025"/>
          </a:xfrm>
        </p:spPr>
        <p:txBody>
          <a:bodyPr/>
          <a:lstStyle/>
          <a:p>
            <a:pPr eaLnBrk="1" hangingPunct="1"/>
            <a:r>
              <a:rPr lang="en-US" smtClean="0">
                <a:solidFill>
                  <a:schemeClr val="bg1"/>
                </a:solidFill>
              </a:rPr>
              <a:t>Module 1</a:t>
            </a:r>
          </a:p>
        </p:txBody>
      </p:sp>
      <p:sp>
        <p:nvSpPr>
          <p:cNvPr id="5" name="Title 1"/>
          <p:cNvSpPr txBox="1">
            <a:spLocks/>
          </p:cNvSpPr>
          <p:nvPr/>
        </p:nvSpPr>
        <p:spPr bwMode="auto">
          <a:xfrm>
            <a:off x="2286000" y="228600"/>
            <a:ext cx="6858000" cy="1143000"/>
          </a:xfrm>
          <a:prstGeom prst="rect">
            <a:avLst/>
          </a:prstGeom>
          <a:noFill/>
          <a:ln w="9525">
            <a:noFill/>
            <a:miter lim="800000"/>
            <a:headEnd/>
            <a:tailEnd/>
          </a:ln>
        </p:spPr>
        <p:txBody>
          <a:bodyPr anchor="ctr"/>
          <a:lstStyle/>
          <a:p>
            <a:pPr algn="ctr">
              <a:defRPr/>
            </a:pPr>
            <a:r>
              <a:rPr lang="en-US" sz="2000" b="1" dirty="0">
                <a:solidFill>
                  <a:schemeClr val="bg1"/>
                </a:solidFill>
                <a:ea typeface="+mj-ea"/>
                <a:cs typeface="Arial" charset="0"/>
              </a:rPr>
              <a:t>Los Angeles County Operational Area </a:t>
            </a:r>
          </a:p>
          <a:p>
            <a:pPr algn="ctr">
              <a:defRPr/>
            </a:pPr>
            <a:r>
              <a:rPr lang="en-US" sz="2000" b="1" dirty="0">
                <a:solidFill>
                  <a:schemeClr val="bg1"/>
                </a:solidFill>
                <a:ea typeface="+mj-ea"/>
                <a:cs typeface="Arial" charset="0"/>
              </a:rPr>
              <a:t>2012 – 2013 Emergency Exercise Program</a:t>
            </a:r>
          </a:p>
          <a:p>
            <a:pPr algn="ctr">
              <a:defRPr/>
            </a:pPr>
            <a:r>
              <a:rPr lang="en-US" sz="2000" b="1" i="1" dirty="0">
                <a:solidFill>
                  <a:schemeClr val="bg1"/>
                </a:solidFill>
                <a:ea typeface="+mj-ea"/>
                <a:cs typeface="Arial" charset="0"/>
              </a:rPr>
              <a:t>Tabletop Exercise (TTX)</a:t>
            </a:r>
          </a:p>
        </p:txBody>
      </p:sp>
      <p:pic>
        <p:nvPicPr>
          <p:cNvPr id="76804" name="Picture 5"/>
          <p:cNvPicPr>
            <a:picLocks noChangeAspect="1"/>
          </p:cNvPicPr>
          <p:nvPr/>
        </p:nvPicPr>
        <p:blipFill>
          <a:blip r:embed="rId2"/>
          <a:srcRect/>
          <a:stretch>
            <a:fillRect/>
          </a:stretch>
        </p:blipFill>
        <p:spPr bwMode="auto">
          <a:xfrm>
            <a:off x="1295400" y="341313"/>
            <a:ext cx="846138" cy="846137"/>
          </a:xfrm>
          <a:prstGeom prst="rect">
            <a:avLst/>
          </a:prstGeom>
          <a:noFill/>
          <a:ln w="9525">
            <a:noFill/>
            <a:miter lim="800000"/>
            <a:headEnd/>
            <a:tailEnd/>
          </a:ln>
        </p:spPr>
      </p:pic>
      <p:pic>
        <p:nvPicPr>
          <p:cNvPr id="76805" name="Picture 2" descr="https://snap.lacounty.gov/Image/LOGO_SNAP.png"/>
          <p:cNvPicPr>
            <a:picLocks noChangeAspect="1" noChangeArrowheads="1"/>
          </p:cNvPicPr>
          <p:nvPr/>
        </p:nvPicPr>
        <p:blipFill>
          <a:blip r:embed="rId3"/>
          <a:srcRect/>
          <a:stretch>
            <a:fillRect/>
          </a:stretch>
        </p:blipFill>
        <p:spPr bwMode="auto">
          <a:xfrm>
            <a:off x="76200" y="261938"/>
            <a:ext cx="1003300" cy="1004887"/>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idx="4294967295"/>
          </p:nvPr>
        </p:nvSpPr>
        <p:spPr>
          <a:xfrm>
            <a:off x="2286000" y="274638"/>
            <a:ext cx="6400800" cy="1143000"/>
          </a:xfrm>
        </p:spPr>
        <p:txBody>
          <a:bodyPr/>
          <a:lstStyle/>
          <a:p>
            <a:pPr eaLnBrk="1" hangingPunct="1"/>
            <a:r>
              <a:rPr lang="en-US" smtClean="0">
                <a:solidFill>
                  <a:schemeClr val="bg1"/>
                </a:solidFill>
              </a:rPr>
              <a:t>Scenario</a:t>
            </a:r>
          </a:p>
        </p:txBody>
      </p:sp>
      <p:sp>
        <p:nvSpPr>
          <p:cNvPr id="77827" name="Content Placeholder 2"/>
          <p:cNvSpPr>
            <a:spLocks noGrp="1"/>
          </p:cNvSpPr>
          <p:nvPr>
            <p:ph idx="4294967295"/>
          </p:nvPr>
        </p:nvSpPr>
        <p:spPr>
          <a:xfrm>
            <a:off x="457200" y="1600200"/>
            <a:ext cx="4191000" cy="4525963"/>
          </a:xfrm>
        </p:spPr>
        <p:txBody>
          <a:bodyPr/>
          <a:lstStyle/>
          <a:p>
            <a:r>
              <a:rPr lang="en-US" dirty="0" smtClean="0">
                <a:solidFill>
                  <a:schemeClr val="bg1"/>
                </a:solidFill>
              </a:rPr>
              <a:t>1:15 this morning</a:t>
            </a:r>
          </a:p>
          <a:p>
            <a:r>
              <a:rPr lang="en-US" dirty="0" smtClean="0">
                <a:solidFill>
                  <a:schemeClr val="bg1"/>
                </a:solidFill>
              </a:rPr>
              <a:t>San Andreas Fault awakens</a:t>
            </a:r>
          </a:p>
          <a:p>
            <a:r>
              <a:rPr lang="en-US" dirty="0" smtClean="0">
                <a:solidFill>
                  <a:schemeClr val="bg1"/>
                </a:solidFill>
              </a:rPr>
              <a:t>Northern Los County </a:t>
            </a:r>
            <a:r>
              <a:rPr lang="en-US" dirty="0" smtClean="0">
                <a:solidFill>
                  <a:schemeClr val="bg1"/>
                </a:solidFill>
              </a:rPr>
              <a:t>is cut off from the </a:t>
            </a:r>
            <a:r>
              <a:rPr lang="en-US" dirty="0" smtClean="0">
                <a:solidFill>
                  <a:schemeClr val="bg1"/>
                </a:solidFill>
              </a:rPr>
              <a:t>southern </a:t>
            </a:r>
            <a:r>
              <a:rPr lang="en-US" dirty="0" smtClean="0">
                <a:solidFill>
                  <a:schemeClr val="bg1"/>
                </a:solidFill>
              </a:rPr>
              <a:t>part</a:t>
            </a:r>
          </a:p>
          <a:p>
            <a:pPr eaLnBrk="1" hangingPunct="1">
              <a:buFont typeface="Wingdings" pitchFamily="2" charset="2"/>
              <a:buChar char="§"/>
            </a:pPr>
            <a:endParaRPr lang="en-US" sz="2800" dirty="0" smtClean="0">
              <a:solidFill>
                <a:schemeClr val="bg1"/>
              </a:solidFill>
            </a:endParaRPr>
          </a:p>
        </p:txBody>
      </p:sp>
      <p:sp>
        <p:nvSpPr>
          <p:cNvPr id="26627" name="Slide Number Placeholder 3"/>
          <p:cNvSpPr txBox="1">
            <a:spLocks noGrp="1"/>
          </p:cNvSpPr>
          <p:nvPr/>
        </p:nvSpPr>
        <p:spPr bwMode="auto">
          <a:xfrm>
            <a:off x="6553200" y="6356350"/>
            <a:ext cx="2133600" cy="365125"/>
          </a:xfrm>
          <a:prstGeom prst="rect">
            <a:avLst/>
          </a:prstGeom>
          <a:noFill/>
          <a:ln>
            <a:miter lim="800000"/>
            <a:headEnd/>
            <a:tailEnd/>
          </a:ln>
        </p:spPr>
        <p:txBody>
          <a:bodyPr anchor="ctr"/>
          <a:lstStyle/>
          <a:p>
            <a:pPr algn="r">
              <a:defRPr/>
            </a:pPr>
            <a:fld id="{F8081778-E698-424B-A769-95E91A36159F}" type="slidenum">
              <a:rPr lang="en-US" sz="1200" b="1">
                <a:solidFill>
                  <a:schemeClr val="bg1"/>
                </a:solidFill>
                <a:latin typeface="+mn-lt"/>
              </a:rPr>
              <a:pPr algn="r">
                <a:defRPr/>
              </a:pPr>
              <a:t>28</a:t>
            </a:fld>
            <a:endParaRPr lang="en-US" sz="1200" b="1">
              <a:solidFill>
                <a:schemeClr val="bg1"/>
              </a:solidFill>
              <a:latin typeface="+mn-lt"/>
            </a:endParaRPr>
          </a:p>
        </p:txBody>
      </p:sp>
      <p:pic>
        <p:nvPicPr>
          <p:cNvPr id="77829" name="Picture 4"/>
          <p:cNvPicPr>
            <a:picLocks noChangeAspect="1"/>
          </p:cNvPicPr>
          <p:nvPr/>
        </p:nvPicPr>
        <p:blipFill>
          <a:blip r:embed="rId2"/>
          <a:srcRect/>
          <a:stretch>
            <a:fillRect/>
          </a:stretch>
        </p:blipFill>
        <p:spPr bwMode="auto">
          <a:xfrm>
            <a:off x="1295400" y="341313"/>
            <a:ext cx="846138" cy="846137"/>
          </a:xfrm>
          <a:prstGeom prst="rect">
            <a:avLst/>
          </a:prstGeom>
          <a:noFill/>
          <a:ln w="9525">
            <a:noFill/>
            <a:miter lim="800000"/>
            <a:headEnd/>
            <a:tailEnd/>
          </a:ln>
        </p:spPr>
      </p:pic>
      <p:pic>
        <p:nvPicPr>
          <p:cNvPr id="77830" name="Picture 2" descr="https://snap.lacounty.gov/Image/LOGO_SNAP.png"/>
          <p:cNvPicPr>
            <a:picLocks noChangeAspect="1" noChangeArrowheads="1"/>
          </p:cNvPicPr>
          <p:nvPr/>
        </p:nvPicPr>
        <p:blipFill>
          <a:blip r:embed="rId3"/>
          <a:srcRect/>
          <a:stretch>
            <a:fillRect/>
          </a:stretch>
        </p:blipFill>
        <p:spPr bwMode="auto">
          <a:xfrm>
            <a:off x="76200" y="261938"/>
            <a:ext cx="1003300" cy="1004887"/>
          </a:xfrm>
          <a:prstGeom prst="rect">
            <a:avLst/>
          </a:prstGeom>
          <a:noFill/>
          <a:ln w="9525">
            <a:noFill/>
            <a:miter lim="800000"/>
            <a:headEnd/>
            <a:tailEnd/>
          </a:ln>
        </p:spPr>
      </p:pic>
      <p:pic>
        <p:nvPicPr>
          <p:cNvPr id="77831" name="Picture 7" descr="ANd9GcSYBXsSE3kvfhNapOWzdxhtCG-r-56prwtg0SdZV6Yz14JloqoC"/>
          <p:cNvPicPr>
            <a:picLocks noChangeAspect="1" noChangeArrowheads="1"/>
          </p:cNvPicPr>
          <p:nvPr/>
        </p:nvPicPr>
        <p:blipFill>
          <a:blip r:embed="rId4"/>
          <a:srcRect/>
          <a:stretch>
            <a:fillRect/>
          </a:stretch>
        </p:blipFill>
        <p:spPr bwMode="auto">
          <a:xfrm>
            <a:off x="5105400" y="2057400"/>
            <a:ext cx="3481388" cy="3255963"/>
          </a:xfrm>
          <a:prstGeom prst="rect">
            <a:avLst/>
          </a:prstGeom>
          <a:noFill/>
          <a:ln w="9525">
            <a:solidFill>
              <a:srgbClr val="000066"/>
            </a:solid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idx="4294967295"/>
          </p:nvPr>
        </p:nvSpPr>
        <p:spPr>
          <a:xfrm>
            <a:off x="2286000" y="274638"/>
            <a:ext cx="6400800" cy="1143000"/>
          </a:xfrm>
        </p:spPr>
        <p:txBody>
          <a:bodyPr/>
          <a:lstStyle/>
          <a:p>
            <a:pPr eaLnBrk="1" hangingPunct="1"/>
            <a:r>
              <a:rPr lang="en-US" smtClean="0">
                <a:solidFill>
                  <a:schemeClr val="bg1"/>
                </a:solidFill>
              </a:rPr>
              <a:t>Scenario</a:t>
            </a:r>
          </a:p>
        </p:txBody>
      </p:sp>
      <p:sp>
        <p:nvSpPr>
          <p:cNvPr id="78851" name="Content Placeholder 2"/>
          <p:cNvSpPr>
            <a:spLocks noGrp="1"/>
          </p:cNvSpPr>
          <p:nvPr>
            <p:ph idx="4294967295"/>
          </p:nvPr>
        </p:nvSpPr>
        <p:spPr>
          <a:xfrm>
            <a:off x="457200" y="1600200"/>
            <a:ext cx="4114800" cy="4525963"/>
          </a:xfrm>
        </p:spPr>
        <p:txBody>
          <a:bodyPr/>
          <a:lstStyle/>
          <a:p>
            <a:r>
              <a:rPr lang="en-US" smtClean="0">
                <a:solidFill>
                  <a:schemeClr val="bg1"/>
                </a:solidFill>
              </a:rPr>
              <a:t>Trains have derailed</a:t>
            </a:r>
          </a:p>
          <a:p>
            <a:r>
              <a:rPr lang="en-US" smtClean="0">
                <a:solidFill>
                  <a:schemeClr val="bg1"/>
                </a:solidFill>
              </a:rPr>
              <a:t>Roads have jumped</a:t>
            </a:r>
          </a:p>
          <a:p>
            <a:r>
              <a:rPr lang="en-US" smtClean="0">
                <a:solidFill>
                  <a:schemeClr val="bg1"/>
                </a:solidFill>
              </a:rPr>
              <a:t>Pipelines snap</a:t>
            </a:r>
          </a:p>
          <a:p>
            <a:r>
              <a:rPr lang="en-US" smtClean="0">
                <a:solidFill>
                  <a:schemeClr val="bg1"/>
                </a:solidFill>
              </a:rPr>
              <a:t>Electrical lines fail</a:t>
            </a:r>
          </a:p>
          <a:p>
            <a:r>
              <a:rPr lang="en-US" smtClean="0">
                <a:solidFill>
                  <a:schemeClr val="bg1"/>
                </a:solidFill>
              </a:rPr>
              <a:t>Homes, buildings have toppled</a:t>
            </a:r>
          </a:p>
        </p:txBody>
      </p:sp>
      <p:sp>
        <p:nvSpPr>
          <p:cNvPr id="26627" name="Slide Number Placeholder 3"/>
          <p:cNvSpPr txBox="1">
            <a:spLocks noGrp="1"/>
          </p:cNvSpPr>
          <p:nvPr/>
        </p:nvSpPr>
        <p:spPr bwMode="auto">
          <a:xfrm>
            <a:off x="6553200" y="6356350"/>
            <a:ext cx="2133600" cy="365125"/>
          </a:xfrm>
          <a:prstGeom prst="rect">
            <a:avLst/>
          </a:prstGeom>
          <a:noFill/>
          <a:ln>
            <a:miter lim="800000"/>
            <a:headEnd/>
            <a:tailEnd/>
          </a:ln>
        </p:spPr>
        <p:txBody>
          <a:bodyPr anchor="ctr"/>
          <a:lstStyle/>
          <a:p>
            <a:pPr algn="r">
              <a:defRPr/>
            </a:pPr>
            <a:fld id="{FF073377-427E-4314-9E79-6FBE930329E5}" type="slidenum">
              <a:rPr lang="en-US" sz="1200" b="1">
                <a:solidFill>
                  <a:schemeClr val="bg1"/>
                </a:solidFill>
                <a:latin typeface="+mn-lt"/>
              </a:rPr>
              <a:pPr algn="r">
                <a:defRPr/>
              </a:pPr>
              <a:t>29</a:t>
            </a:fld>
            <a:endParaRPr lang="en-US" sz="1200" b="1">
              <a:solidFill>
                <a:schemeClr val="bg1"/>
              </a:solidFill>
              <a:latin typeface="+mn-lt"/>
            </a:endParaRPr>
          </a:p>
        </p:txBody>
      </p:sp>
      <p:pic>
        <p:nvPicPr>
          <p:cNvPr id="78853" name="Picture 4"/>
          <p:cNvPicPr>
            <a:picLocks noChangeAspect="1"/>
          </p:cNvPicPr>
          <p:nvPr/>
        </p:nvPicPr>
        <p:blipFill>
          <a:blip r:embed="rId2"/>
          <a:srcRect/>
          <a:stretch>
            <a:fillRect/>
          </a:stretch>
        </p:blipFill>
        <p:spPr bwMode="auto">
          <a:xfrm>
            <a:off x="1295400" y="341313"/>
            <a:ext cx="846138" cy="846137"/>
          </a:xfrm>
          <a:prstGeom prst="rect">
            <a:avLst/>
          </a:prstGeom>
          <a:noFill/>
          <a:ln w="9525">
            <a:noFill/>
            <a:miter lim="800000"/>
            <a:headEnd/>
            <a:tailEnd/>
          </a:ln>
        </p:spPr>
      </p:pic>
      <p:pic>
        <p:nvPicPr>
          <p:cNvPr id="78854" name="Picture 2" descr="https://snap.lacounty.gov/Image/LOGO_SNAP.png"/>
          <p:cNvPicPr>
            <a:picLocks noChangeAspect="1" noChangeArrowheads="1"/>
          </p:cNvPicPr>
          <p:nvPr/>
        </p:nvPicPr>
        <p:blipFill>
          <a:blip r:embed="rId3"/>
          <a:srcRect/>
          <a:stretch>
            <a:fillRect/>
          </a:stretch>
        </p:blipFill>
        <p:spPr bwMode="auto">
          <a:xfrm>
            <a:off x="76200" y="261938"/>
            <a:ext cx="1003300" cy="1004887"/>
          </a:xfrm>
          <a:prstGeom prst="rect">
            <a:avLst/>
          </a:prstGeom>
          <a:noFill/>
          <a:ln w="9525">
            <a:noFill/>
            <a:miter lim="800000"/>
            <a:headEnd/>
            <a:tailEnd/>
          </a:ln>
        </p:spPr>
      </p:pic>
      <p:pic>
        <p:nvPicPr>
          <p:cNvPr id="78855" name="Picture 7" descr="ANd9GcSUKgpShpprKrykJze1KQtNTx2ysiJDeW_btD0RrCuKQ7OgySGsOw"/>
          <p:cNvPicPr>
            <a:picLocks noChangeAspect="1" noChangeArrowheads="1"/>
          </p:cNvPicPr>
          <p:nvPr/>
        </p:nvPicPr>
        <p:blipFill>
          <a:blip r:embed="rId4"/>
          <a:srcRect/>
          <a:stretch>
            <a:fillRect/>
          </a:stretch>
        </p:blipFill>
        <p:spPr bwMode="auto">
          <a:xfrm>
            <a:off x="4800600" y="2057400"/>
            <a:ext cx="3878263" cy="2905125"/>
          </a:xfrm>
          <a:prstGeom prst="rect">
            <a:avLst/>
          </a:prstGeom>
          <a:noFill/>
          <a:ln w="9525">
            <a:solidFill>
              <a:srgbClr val="000066"/>
            </a:solid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2286000" y="274638"/>
            <a:ext cx="6400800" cy="1143000"/>
          </a:xfrm>
        </p:spPr>
        <p:txBody>
          <a:bodyPr/>
          <a:lstStyle/>
          <a:p>
            <a:pPr eaLnBrk="1" hangingPunct="1"/>
            <a:r>
              <a:rPr lang="en-US" smtClean="0">
                <a:solidFill>
                  <a:schemeClr val="bg1"/>
                </a:solidFill>
              </a:rPr>
              <a:t>Administrative</a:t>
            </a:r>
          </a:p>
        </p:txBody>
      </p:sp>
      <p:sp>
        <p:nvSpPr>
          <p:cNvPr id="17410" name="Content Placeholder 2"/>
          <p:cNvSpPr>
            <a:spLocks noGrp="1"/>
          </p:cNvSpPr>
          <p:nvPr>
            <p:ph idx="1"/>
          </p:nvPr>
        </p:nvSpPr>
        <p:spPr>
          <a:xfrm>
            <a:off x="457200" y="1524000"/>
            <a:ext cx="8229600" cy="4525963"/>
          </a:xfrm>
        </p:spPr>
        <p:txBody>
          <a:bodyPr/>
          <a:lstStyle/>
          <a:p>
            <a:pPr algn="ctr" eaLnBrk="1" hangingPunct="1">
              <a:spcBef>
                <a:spcPct val="0"/>
              </a:spcBef>
              <a:buFont typeface="Arial" charset="0"/>
              <a:buNone/>
            </a:pPr>
            <a:endParaRPr lang="en-US" smtClean="0">
              <a:solidFill>
                <a:schemeClr val="bg1"/>
              </a:solidFill>
            </a:endParaRPr>
          </a:p>
          <a:p>
            <a:pPr eaLnBrk="1" hangingPunct="1">
              <a:spcBef>
                <a:spcPct val="0"/>
              </a:spcBef>
            </a:pPr>
            <a:r>
              <a:rPr lang="en-US" smtClean="0">
                <a:solidFill>
                  <a:schemeClr val="bg1"/>
                </a:solidFill>
              </a:rPr>
              <a:t>Fire exits</a:t>
            </a:r>
          </a:p>
          <a:p>
            <a:pPr eaLnBrk="1" hangingPunct="1">
              <a:spcBef>
                <a:spcPct val="0"/>
              </a:spcBef>
            </a:pPr>
            <a:r>
              <a:rPr lang="en-US" smtClean="0">
                <a:solidFill>
                  <a:schemeClr val="bg1"/>
                </a:solidFill>
              </a:rPr>
              <a:t>Breaks</a:t>
            </a:r>
          </a:p>
          <a:p>
            <a:pPr eaLnBrk="1" hangingPunct="1">
              <a:spcBef>
                <a:spcPct val="0"/>
              </a:spcBef>
            </a:pPr>
            <a:r>
              <a:rPr lang="en-US" smtClean="0">
                <a:solidFill>
                  <a:schemeClr val="bg1"/>
                </a:solidFill>
              </a:rPr>
              <a:t>Rest rooms</a:t>
            </a:r>
          </a:p>
          <a:p>
            <a:pPr eaLnBrk="1" hangingPunct="1">
              <a:spcBef>
                <a:spcPct val="0"/>
              </a:spcBef>
            </a:pPr>
            <a:r>
              <a:rPr lang="en-US" smtClean="0">
                <a:solidFill>
                  <a:schemeClr val="bg1"/>
                </a:solidFill>
              </a:rPr>
              <a:t>Cell phones, pages, radios</a:t>
            </a:r>
          </a:p>
        </p:txBody>
      </p:sp>
      <p:sp>
        <p:nvSpPr>
          <p:cNvPr id="15363" name="Slide Number Placeholder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08D4475-3A9A-4F76-86C6-5736F72B410F}" type="slidenum">
              <a:rPr lang="en-US" b="1">
                <a:solidFill>
                  <a:schemeClr val="bg1"/>
                </a:solidFill>
              </a:rPr>
              <a:pPr fontAlgn="base">
                <a:spcBef>
                  <a:spcPct val="0"/>
                </a:spcBef>
                <a:spcAft>
                  <a:spcPct val="0"/>
                </a:spcAft>
                <a:defRPr/>
              </a:pPr>
              <a:t>3</a:t>
            </a:fld>
            <a:endParaRPr lang="en-US" b="1">
              <a:solidFill>
                <a:schemeClr val="bg1"/>
              </a:solidFill>
            </a:endParaRPr>
          </a:p>
        </p:txBody>
      </p:sp>
      <p:pic>
        <p:nvPicPr>
          <p:cNvPr id="17412" name="Picture 4"/>
          <p:cNvPicPr>
            <a:picLocks noChangeAspect="1"/>
          </p:cNvPicPr>
          <p:nvPr/>
        </p:nvPicPr>
        <p:blipFill>
          <a:blip r:embed="rId2"/>
          <a:srcRect/>
          <a:stretch>
            <a:fillRect/>
          </a:stretch>
        </p:blipFill>
        <p:spPr bwMode="auto">
          <a:xfrm>
            <a:off x="1295400" y="341313"/>
            <a:ext cx="846138" cy="846137"/>
          </a:xfrm>
          <a:prstGeom prst="rect">
            <a:avLst/>
          </a:prstGeom>
          <a:noFill/>
          <a:ln w="9525">
            <a:noFill/>
            <a:miter lim="800000"/>
            <a:headEnd/>
            <a:tailEnd/>
          </a:ln>
        </p:spPr>
      </p:pic>
      <p:pic>
        <p:nvPicPr>
          <p:cNvPr id="17413" name="Picture 2" descr="https://snap.lacounty.gov/Image/LOGO_SNAP.png"/>
          <p:cNvPicPr>
            <a:picLocks noChangeAspect="1" noChangeArrowheads="1"/>
          </p:cNvPicPr>
          <p:nvPr/>
        </p:nvPicPr>
        <p:blipFill>
          <a:blip r:embed="rId3"/>
          <a:srcRect/>
          <a:stretch>
            <a:fillRect/>
          </a:stretch>
        </p:blipFill>
        <p:spPr bwMode="auto">
          <a:xfrm>
            <a:off x="76200" y="261938"/>
            <a:ext cx="1003300" cy="1004887"/>
          </a:xfrm>
          <a:prstGeom prst="rect">
            <a:avLst/>
          </a:prstGeom>
          <a:noFill/>
          <a:ln w="9525">
            <a:noFill/>
            <a:miter lim="800000"/>
            <a:headEnd/>
            <a:tailEnd/>
          </a:ln>
        </p:spPr>
      </p:pic>
      <p:sp>
        <p:nvSpPr>
          <p:cNvPr id="17415" name="Text Box 7"/>
          <p:cNvSpPr txBox="1">
            <a:spLocks noChangeArrowheads="1"/>
          </p:cNvSpPr>
          <p:nvPr/>
        </p:nvSpPr>
        <p:spPr bwMode="auto">
          <a:xfrm>
            <a:off x="533400" y="4654550"/>
            <a:ext cx="8305800" cy="955675"/>
          </a:xfrm>
          <a:prstGeom prst="rect">
            <a:avLst/>
          </a:prstGeom>
          <a:solidFill>
            <a:schemeClr val="bg2"/>
          </a:solidFill>
          <a:ln w="9525">
            <a:solidFill>
              <a:schemeClr val="bg1"/>
            </a:solidFill>
            <a:miter lim="800000"/>
            <a:headEnd/>
            <a:tailEnd/>
          </a:ln>
          <a:effectLst/>
        </p:spPr>
        <p:txBody>
          <a:bodyPr>
            <a:spAutoFit/>
          </a:bodyPr>
          <a:lstStyle/>
          <a:p>
            <a:pPr algn="ctr"/>
            <a:r>
              <a:rPr lang="en-US" sz="2800" i="1">
                <a:solidFill>
                  <a:srgbClr val="000099"/>
                </a:solidFill>
              </a:rPr>
              <a:t>Please ensure you have signed in and have your printed materials</a:t>
            </a:r>
          </a:p>
        </p:txBody>
      </p:sp>
      <p:pic>
        <p:nvPicPr>
          <p:cNvPr id="17416" name="Picture 8" descr="ANd9GcSHmfDQ7KPNZazQdHaPBE1gX_vi0rLlNALZhXPaXbvUPNL7Ajp4"/>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6172200" y="1981200"/>
            <a:ext cx="1836738" cy="2314575"/>
          </a:xfrm>
          <a:prstGeom prst="rect">
            <a:avLst/>
          </a:prstGeom>
          <a:solidFill>
            <a:schemeClr val="bg1"/>
          </a:solidFill>
          <a:ln w="9525">
            <a:solidFill>
              <a:srgbClr val="000099"/>
            </a:solid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idx="4294967295"/>
          </p:nvPr>
        </p:nvSpPr>
        <p:spPr>
          <a:xfrm>
            <a:off x="2286000" y="274638"/>
            <a:ext cx="6400800" cy="1143000"/>
          </a:xfrm>
        </p:spPr>
        <p:txBody>
          <a:bodyPr/>
          <a:lstStyle/>
          <a:p>
            <a:pPr eaLnBrk="1" hangingPunct="1"/>
            <a:r>
              <a:rPr lang="en-US" smtClean="0">
                <a:solidFill>
                  <a:schemeClr val="bg1"/>
                </a:solidFill>
              </a:rPr>
              <a:t>Scenario</a:t>
            </a:r>
          </a:p>
        </p:txBody>
      </p:sp>
      <p:sp>
        <p:nvSpPr>
          <p:cNvPr id="79875" name="Content Placeholder 2"/>
          <p:cNvSpPr>
            <a:spLocks noGrp="1"/>
          </p:cNvSpPr>
          <p:nvPr>
            <p:ph idx="4294967295"/>
          </p:nvPr>
        </p:nvSpPr>
        <p:spPr>
          <a:xfrm>
            <a:off x="457200" y="1600200"/>
            <a:ext cx="4114800" cy="4525963"/>
          </a:xfrm>
        </p:spPr>
        <p:txBody>
          <a:bodyPr/>
          <a:lstStyle/>
          <a:p>
            <a:r>
              <a:rPr lang="en-US" smtClean="0">
                <a:solidFill>
                  <a:schemeClr val="bg1"/>
                </a:solidFill>
              </a:rPr>
              <a:t>Power outages are widespread</a:t>
            </a:r>
          </a:p>
          <a:p>
            <a:r>
              <a:rPr lang="en-US" smtClean="0">
                <a:solidFill>
                  <a:schemeClr val="bg1"/>
                </a:solidFill>
              </a:rPr>
              <a:t>Hundreds of buildings have collapsed</a:t>
            </a:r>
          </a:p>
          <a:p>
            <a:r>
              <a:rPr lang="en-US" smtClean="0">
                <a:solidFill>
                  <a:schemeClr val="bg1"/>
                </a:solidFill>
              </a:rPr>
              <a:t>People are trapped in the rubble</a:t>
            </a:r>
          </a:p>
          <a:p>
            <a:pPr eaLnBrk="1" hangingPunct="1">
              <a:buFont typeface="Wingdings" pitchFamily="2" charset="2"/>
              <a:buChar char="§"/>
            </a:pPr>
            <a:endParaRPr lang="en-US" sz="2800" smtClean="0">
              <a:solidFill>
                <a:schemeClr val="bg1"/>
              </a:solidFill>
            </a:endParaRPr>
          </a:p>
        </p:txBody>
      </p:sp>
      <p:sp>
        <p:nvSpPr>
          <p:cNvPr id="26627" name="Slide Number Placeholder 3"/>
          <p:cNvSpPr txBox="1">
            <a:spLocks noGrp="1"/>
          </p:cNvSpPr>
          <p:nvPr/>
        </p:nvSpPr>
        <p:spPr bwMode="auto">
          <a:xfrm>
            <a:off x="6553200" y="6356350"/>
            <a:ext cx="2133600" cy="365125"/>
          </a:xfrm>
          <a:prstGeom prst="rect">
            <a:avLst/>
          </a:prstGeom>
          <a:noFill/>
          <a:ln>
            <a:miter lim="800000"/>
            <a:headEnd/>
            <a:tailEnd/>
          </a:ln>
        </p:spPr>
        <p:txBody>
          <a:bodyPr anchor="ctr"/>
          <a:lstStyle/>
          <a:p>
            <a:pPr algn="r">
              <a:defRPr/>
            </a:pPr>
            <a:fld id="{812F115C-0F66-41BC-96F6-884EA8EF981C}" type="slidenum">
              <a:rPr lang="en-US" sz="1200" b="1">
                <a:solidFill>
                  <a:schemeClr val="bg1"/>
                </a:solidFill>
                <a:latin typeface="+mn-lt"/>
              </a:rPr>
              <a:pPr algn="r">
                <a:defRPr/>
              </a:pPr>
              <a:t>30</a:t>
            </a:fld>
            <a:endParaRPr lang="en-US" sz="1200" b="1">
              <a:solidFill>
                <a:schemeClr val="bg1"/>
              </a:solidFill>
              <a:latin typeface="+mn-lt"/>
            </a:endParaRPr>
          </a:p>
        </p:txBody>
      </p:sp>
      <p:pic>
        <p:nvPicPr>
          <p:cNvPr id="79877" name="Picture 4"/>
          <p:cNvPicPr>
            <a:picLocks noChangeAspect="1"/>
          </p:cNvPicPr>
          <p:nvPr/>
        </p:nvPicPr>
        <p:blipFill>
          <a:blip r:embed="rId2"/>
          <a:srcRect/>
          <a:stretch>
            <a:fillRect/>
          </a:stretch>
        </p:blipFill>
        <p:spPr bwMode="auto">
          <a:xfrm>
            <a:off x="1295400" y="341313"/>
            <a:ext cx="846138" cy="846137"/>
          </a:xfrm>
          <a:prstGeom prst="rect">
            <a:avLst/>
          </a:prstGeom>
          <a:noFill/>
          <a:ln w="9525">
            <a:noFill/>
            <a:miter lim="800000"/>
            <a:headEnd/>
            <a:tailEnd/>
          </a:ln>
        </p:spPr>
      </p:pic>
      <p:pic>
        <p:nvPicPr>
          <p:cNvPr id="79878" name="Picture 2" descr="https://snap.lacounty.gov/Image/LOGO_SNAP.png"/>
          <p:cNvPicPr>
            <a:picLocks noChangeAspect="1" noChangeArrowheads="1"/>
          </p:cNvPicPr>
          <p:nvPr/>
        </p:nvPicPr>
        <p:blipFill>
          <a:blip r:embed="rId3"/>
          <a:srcRect/>
          <a:stretch>
            <a:fillRect/>
          </a:stretch>
        </p:blipFill>
        <p:spPr bwMode="auto">
          <a:xfrm>
            <a:off x="76200" y="261938"/>
            <a:ext cx="1003300" cy="1004887"/>
          </a:xfrm>
          <a:prstGeom prst="rect">
            <a:avLst/>
          </a:prstGeom>
          <a:noFill/>
          <a:ln w="9525">
            <a:noFill/>
            <a:miter lim="800000"/>
            <a:headEnd/>
            <a:tailEnd/>
          </a:ln>
        </p:spPr>
      </p:pic>
      <p:pic>
        <p:nvPicPr>
          <p:cNvPr id="79879" name="Picture 7" descr="SF SAR"/>
          <p:cNvPicPr>
            <a:picLocks noChangeAspect="1" noChangeArrowheads="1"/>
          </p:cNvPicPr>
          <p:nvPr/>
        </p:nvPicPr>
        <p:blipFill>
          <a:blip r:embed="rId4"/>
          <a:srcRect/>
          <a:stretch>
            <a:fillRect/>
          </a:stretch>
        </p:blipFill>
        <p:spPr bwMode="auto">
          <a:xfrm>
            <a:off x="4724400" y="2286000"/>
            <a:ext cx="3897313" cy="2651125"/>
          </a:xfrm>
          <a:prstGeom prst="rect">
            <a:avLst/>
          </a:prstGeom>
          <a:noFill/>
          <a:ln w="9525">
            <a:solidFill>
              <a:srgbClr val="000066"/>
            </a:solid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idx="4294967295"/>
          </p:nvPr>
        </p:nvSpPr>
        <p:spPr>
          <a:xfrm>
            <a:off x="2286000" y="274638"/>
            <a:ext cx="6400800" cy="1143000"/>
          </a:xfrm>
        </p:spPr>
        <p:txBody>
          <a:bodyPr/>
          <a:lstStyle/>
          <a:p>
            <a:pPr eaLnBrk="1" hangingPunct="1"/>
            <a:r>
              <a:rPr lang="en-US" smtClean="0">
                <a:solidFill>
                  <a:schemeClr val="bg1"/>
                </a:solidFill>
              </a:rPr>
              <a:t>Scenario</a:t>
            </a:r>
          </a:p>
        </p:txBody>
      </p:sp>
      <p:sp>
        <p:nvSpPr>
          <p:cNvPr id="31746" name="Content Placeholder 2"/>
          <p:cNvSpPr>
            <a:spLocks noGrp="1"/>
          </p:cNvSpPr>
          <p:nvPr>
            <p:ph idx="4294967295"/>
          </p:nvPr>
        </p:nvSpPr>
        <p:spPr>
          <a:xfrm>
            <a:off x="457200" y="1600200"/>
            <a:ext cx="5029200" cy="4525963"/>
          </a:xfrm>
        </p:spPr>
        <p:txBody>
          <a:bodyPr/>
          <a:lstStyle/>
          <a:p>
            <a:r>
              <a:rPr lang="en-US" smtClean="0">
                <a:solidFill>
                  <a:schemeClr val="bg1"/>
                </a:solidFill>
              </a:rPr>
              <a:t>Fires are starting from power lines, gas appliance lines, chemical spills</a:t>
            </a:r>
          </a:p>
          <a:p>
            <a:r>
              <a:rPr lang="en-US" smtClean="0">
                <a:solidFill>
                  <a:schemeClr val="bg1"/>
                </a:solidFill>
              </a:rPr>
              <a:t>Phones are out</a:t>
            </a:r>
          </a:p>
          <a:p>
            <a:r>
              <a:rPr lang="en-US" smtClean="0">
                <a:solidFill>
                  <a:schemeClr val="bg1"/>
                </a:solidFill>
              </a:rPr>
              <a:t>Roads impassable</a:t>
            </a:r>
          </a:p>
          <a:p>
            <a:r>
              <a:rPr lang="en-US" smtClean="0">
                <a:solidFill>
                  <a:schemeClr val="bg1"/>
                </a:solidFill>
              </a:rPr>
              <a:t>Dam failures feared</a:t>
            </a:r>
          </a:p>
        </p:txBody>
      </p:sp>
      <p:sp>
        <p:nvSpPr>
          <p:cNvPr id="26627" name="Slide Number Placeholder 3"/>
          <p:cNvSpPr txBox="1">
            <a:spLocks noGrp="1"/>
          </p:cNvSpPr>
          <p:nvPr/>
        </p:nvSpPr>
        <p:spPr bwMode="auto">
          <a:xfrm>
            <a:off x="6553200" y="6356350"/>
            <a:ext cx="2133600" cy="365125"/>
          </a:xfrm>
          <a:prstGeom prst="rect">
            <a:avLst/>
          </a:prstGeom>
          <a:noFill/>
          <a:ln>
            <a:miter lim="800000"/>
            <a:headEnd/>
            <a:tailEnd/>
          </a:ln>
        </p:spPr>
        <p:txBody>
          <a:bodyPr anchor="ctr"/>
          <a:lstStyle/>
          <a:p>
            <a:pPr algn="r">
              <a:defRPr/>
            </a:pPr>
            <a:fld id="{2DD46A2A-E9E2-49E9-BAA4-6D0E9D58C1EE}" type="slidenum">
              <a:rPr lang="en-US" sz="1200" b="1">
                <a:solidFill>
                  <a:schemeClr val="bg1"/>
                </a:solidFill>
                <a:latin typeface="+mn-lt"/>
              </a:rPr>
              <a:pPr algn="r">
                <a:defRPr/>
              </a:pPr>
              <a:t>31</a:t>
            </a:fld>
            <a:endParaRPr lang="en-US" sz="1200" b="1">
              <a:solidFill>
                <a:schemeClr val="bg1"/>
              </a:solidFill>
              <a:latin typeface="+mn-lt"/>
            </a:endParaRPr>
          </a:p>
        </p:txBody>
      </p:sp>
      <p:pic>
        <p:nvPicPr>
          <p:cNvPr id="31748" name="Picture 4"/>
          <p:cNvPicPr>
            <a:picLocks noChangeAspect="1"/>
          </p:cNvPicPr>
          <p:nvPr/>
        </p:nvPicPr>
        <p:blipFill>
          <a:blip r:embed="rId2"/>
          <a:srcRect/>
          <a:stretch>
            <a:fillRect/>
          </a:stretch>
        </p:blipFill>
        <p:spPr bwMode="auto">
          <a:xfrm>
            <a:off x="1295400" y="341313"/>
            <a:ext cx="846138" cy="846137"/>
          </a:xfrm>
          <a:prstGeom prst="rect">
            <a:avLst/>
          </a:prstGeom>
          <a:noFill/>
          <a:ln w="9525">
            <a:noFill/>
            <a:miter lim="800000"/>
            <a:headEnd/>
            <a:tailEnd/>
          </a:ln>
        </p:spPr>
      </p:pic>
      <p:pic>
        <p:nvPicPr>
          <p:cNvPr id="31749" name="Picture 2" descr="https://snap.lacounty.gov/Image/LOGO_SNAP.png"/>
          <p:cNvPicPr>
            <a:picLocks noChangeAspect="1" noChangeArrowheads="1"/>
          </p:cNvPicPr>
          <p:nvPr/>
        </p:nvPicPr>
        <p:blipFill>
          <a:blip r:embed="rId3"/>
          <a:srcRect/>
          <a:stretch>
            <a:fillRect/>
          </a:stretch>
        </p:blipFill>
        <p:spPr bwMode="auto">
          <a:xfrm>
            <a:off x="76200" y="261938"/>
            <a:ext cx="1003300" cy="1004887"/>
          </a:xfrm>
          <a:prstGeom prst="rect">
            <a:avLst/>
          </a:prstGeom>
          <a:noFill/>
          <a:ln w="9525">
            <a:noFill/>
            <a:miter lim="800000"/>
            <a:headEnd/>
            <a:tailEnd/>
          </a:ln>
        </p:spPr>
      </p:pic>
      <p:pic>
        <p:nvPicPr>
          <p:cNvPr id="31751" name="Picture 7" descr="ANd9GcTHJ7Rndmti5No35PTAL1LV9XkRCBU8iyuFl69DV8WHnlki6Si4qQ"/>
          <p:cNvPicPr>
            <a:picLocks noChangeAspect="1" noChangeArrowheads="1"/>
          </p:cNvPicPr>
          <p:nvPr/>
        </p:nvPicPr>
        <p:blipFill>
          <a:blip r:embed="rId4"/>
          <a:srcRect/>
          <a:stretch>
            <a:fillRect/>
          </a:stretch>
        </p:blipFill>
        <p:spPr bwMode="auto">
          <a:xfrm>
            <a:off x="4953000" y="2819400"/>
            <a:ext cx="3835400" cy="2716213"/>
          </a:xfrm>
          <a:prstGeom prst="rect">
            <a:avLst/>
          </a:prstGeom>
          <a:noFill/>
          <a:ln w="9525">
            <a:solidFill>
              <a:srgbClr val="000066"/>
            </a:solid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idx="4294967295"/>
          </p:nvPr>
        </p:nvSpPr>
        <p:spPr>
          <a:xfrm>
            <a:off x="2286000" y="274638"/>
            <a:ext cx="6400800" cy="1143000"/>
          </a:xfrm>
        </p:spPr>
        <p:txBody>
          <a:bodyPr/>
          <a:lstStyle/>
          <a:p>
            <a:pPr eaLnBrk="1" hangingPunct="1"/>
            <a:r>
              <a:rPr lang="en-US" smtClean="0">
                <a:solidFill>
                  <a:schemeClr val="bg1"/>
                </a:solidFill>
              </a:rPr>
              <a:t>Scenario</a:t>
            </a:r>
          </a:p>
        </p:txBody>
      </p:sp>
      <p:sp>
        <p:nvSpPr>
          <p:cNvPr id="32770" name="Content Placeholder 2"/>
          <p:cNvSpPr>
            <a:spLocks noGrp="1"/>
          </p:cNvSpPr>
          <p:nvPr>
            <p:ph idx="4294967295"/>
          </p:nvPr>
        </p:nvSpPr>
        <p:spPr>
          <a:xfrm>
            <a:off x="457200" y="1722438"/>
            <a:ext cx="4038600" cy="4525962"/>
          </a:xfrm>
        </p:spPr>
        <p:txBody>
          <a:bodyPr/>
          <a:lstStyle/>
          <a:p>
            <a:r>
              <a:rPr lang="en-US" smtClean="0">
                <a:solidFill>
                  <a:schemeClr val="bg1"/>
                </a:solidFill>
              </a:rPr>
              <a:t>State highway system fared well</a:t>
            </a:r>
          </a:p>
          <a:p>
            <a:r>
              <a:rPr lang="en-US" smtClean="0">
                <a:solidFill>
                  <a:schemeClr val="bg1"/>
                </a:solidFill>
              </a:rPr>
              <a:t>Many area hospital buildings are forced to close due to non-structural damage</a:t>
            </a:r>
          </a:p>
        </p:txBody>
      </p:sp>
      <p:sp>
        <p:nvSpPr>
          <p:cNvPr id="26627" name="Slide Number Placeholder 3"/>
          <p:cNvSpPr txBox="1">
            <a:spLocks noGrp="1"/>
          </p:cNvSpPr>
          <p:nvPr/>
        </p:nvSpPr>
        <p:spPr bwMode="auto">
          <a:xfrm>
            <a:off x="6553200" y="6356350"/>
            <a:ext cx="2133600" cy="365125"/>
          </a:xfrm>
          <a:prstGeom prst="rect">
            <a:avLst/>
          </a:prstGeom>
          <a:noFill/>
          <a:ln>
            <a:miter lim="800000"/>
            <a:headEnd/>
            <a:tailEnd/>
          </a:ln>
        </p:spPr>
        <p:txBody>
          <a:bodyPr anchor="ctr"/>
          <a:lstStyle/>
          <a:p>
            <a:pPr algn="r">
              <a:defRPr/>
            </a:pPr>
            <a:fld id="{461D3E70-FC0D-4E50-8B0A-37C56F237A5B}" type="slidenum">
              <a:rPr lang="en-US" sz="1200" b="1">
                <a:solidFill>
                  <a:schemeClr val="bg1"/>
                </a:solidFill>
                <a:latin typeface="+mn-lt"/>
              </a:rPr>
              <a:pPr algn="r">
                <a:defRPr/>
              </a:pPr>
              <a:t>32</a:t>
            </a:fld>
            <a:endParaRPr lang="en-US" sz="1200" b="1">
              <a:solidFill>
                <a:schemeClr val="bg1"/>
              </a:solidFill>
              <a:latin typeface="+mn-lt"/>
            </a:endParaRPr>
          </a:p>
        </p:txBody>
      </p:sp>
      <p:pic>
        <p:nvPicPr>
          <p:cNvPr id="32772" name="Picture 4"/>
          <p:cNvPicPr>
            <a:picLocks noChangeAspect="1"/>
          </p:cNvPicPr>
          <p:nvPr/>
        </p:nvPicPr>
        <p:blipFill>
          <a:blip r:embed="rId2"/>
          <a:srcRect/>
          <a:stretch>
            <a:fillRect/>
          </a:stretch>
        </p:blipFill>
        <p:spPr bwMode="auto">
          <a:xfrm>
            <a:off x="1295400" y="341313"/>
            <a:ext cx="846138" cy="846137"/>
          </a:xfrm>
          <a:prstGeom prst="rect">
            <a:avLst/>
          </a:prstGeom>
          <a:noFill/>
          <a:ln w="9525">
            <a:noFill/>
            <a:miter lim="800000"/>
            <a:headEnd/>
            <a:tailEnd/>
          </a:ln>
        </p:spPr>
      </p:pic>
      <p:pic>
        <p:nvPicPr>
          <p:cNvPr id="32773" name="Picture 2" descr="https://snap.lacounty.gov/Image/LOGO_SNAP.png"/>
          <p:cNvPicPr>
            <a:picLocks noChangeAspect="1" noChangeArrowheads="1"/>
          </p:cNvPicPr>
          <p:nvPr/>
        </p:nvPicPr>
        <p:blipFill>
          <a:blip r:embed="rId3"/>
          <a:srcRect/>
          <a:stretch>
            <a:fillRect/>
          </a:stretch>
        </p:blipFill>
        <p:spPr bwMode="auto">
          <a:xfrm>
            <a:off x="76200" y="261938"/>
            <a:ext cx="1003300" cy="1004887"/>
          </a:xfrm>
          <a:prstGeom prst="rect">
            <a:avLst/>
          </a:prstGeom>
          <a:noFill/>
          <a:ln w="9525">
            <a:noFill/>
            <a:miter lim="800000"/>
            <a:headEnd/>
            <a:tailEnd/>
          </a:ln>
        </p:spPr>
      </p:pic>
      <p:pic>
        <p:nvPicPr>
          <p:cNvPr id="32775" name="Picture 7" descr="bay-county-emt01mlive"/>
          <p:cNvPicPr>
            <a:picLocks noChangeAspect="1" noChangeArrowheads="1"/>
          </p:cNvPicPr>
          <p:nvPr/>
        </p:nvPicPr>
        <p:blipFill>
          <a:blip r:embed="rId4"/>
          <a:srcRect/>
          <a:stretch>
            <a:fillRect/>
          </a:stretch>
        </p:blipFill>
        <p:spPr bwMode="auto">
          <a:xfrm>
            <a:off x="4894263" y="2341563"/>
            <a:ext cx="3640137" cy="2382837"/>
          </a:xfrm>
          <a:prstGeom prst="rect">
            <a:avLst/>
          </a:prstGeom>
          <a:noFill/>
          <a:ln w="9525">
            <a:solidFill>
              <a:srgbClr val="000066"/>
            </a:solid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idx="4294967295"/>
          </p:nvPr>
        </p:nvSpPr>
        <p:spPr>
          <a:xfrm>
            <a:off x="2286000" y="274638"/>
            <a:ext cx="6400800" cy="1143000"/>
          </a:xfrm>
        </p:spPr>
        <p:txBody>
          <a:bodyPr/>
          <a:lstStyle/>
          <a:p>
            <a:pPr eaLnBrk="1" hangingPunct="1"/>
            <a:r>
              <a:rPr lang="en-US" sz="3600" smtClean="0">
                <a:solidFill>
                  <a:schemeClr val="bg1"/>
                </a:solidFill>
              </a:rPr>
              <a:t>Key Scenario Points</a:t>
            </a:r>
          </a:p>
        </p:txBody>
      </p:sp>
      <p:sp>
        <p:nvSpPr>
          <p:cNvPr id="87043" name="Content Placeholder 2"/>
          <p:cNvSpPr>
            <a:spLocks noGrp="1"/>
          </p:cNvSpPr>
          <p:nvPr>
            <p:ph idx="4294967295"/>
          </p:nvPr>
        </p:nvSpPr>
        <p:spPr>
          <a:xfrm>
            <a:off x="152400" y="1447800"/>
            <a:ext cx="8915400" cy="4525963"/>
          </a:xfrm>
        </p:spPr>
        <p:txBody>
          <a:bodyPr/>
          <a:lstStyle/>
          <a:p>
            <a:r>
              <a:rPr lang="en-US" dirty="0" smtClean="0">
                <a:solidFill>
                  <a:schemeClr val="bg1"/>
                </a:solidFill>
              </a:rPr>
              <a:t>The </a:t>
            </a:r>
            <a:r>
              <a:rPr lang="en-US" dirty="0" smtClean="0">
                <a:solidFill>
                  <a:schemeClr val="bg1"/>
                </a:solidFill>
              </a:rPr>
              <a:t>earthquake does not generate a tsunami, despite its magnitude. </a:t>
            </a:r>
          </a:p>
          <a:p>
            <a:r>
              <a:rPr lang="en-US" dirty="0" smtClean="0">
                <a:solidFill>
                  <a:schemeClr val="bg1"/>
                </a:solidFill>
              </a:rPr>
              <a:t>The rest of California and the Nation will face the daunting task of responding to effects on the population, economic disruption, and media attention. </a:t>
            </a:r>
          </a:p>
          <a:p>
            <a:endParaRPr lang="en-US" dirty="0" smtClean="0">
              <a:solidFill>
                <a:schemeClr val="bg1"/>
              </a:solidFill>
            </a:endParaRPr>
          </a:p>
        </p:txBody>
      </p:sp>
      <p:sp>
        <p:nvSpPr>
          <p:cNvPr id="26627" name="Slide Number Placeholder 3"/>
          <p:cNvSpPr txBox="1">
            <a:spLocks noGrp="1"/>
          </p:cNvSpPr>
          <p:nvPr/>
        </p:nvSpPr>
        <p:spPr bwMode="auto">
          <a:xfrm>
            <a:off x="6553200" y="6356350"/>
            <a:ext cx="2133600" cy="365125"/>
          </a:xfrm>
          <a:prstGeom prst="rect">
            <a:avLst/>
          </a:prstGeom>
          <a:noFill/>
          <a:ln>
            <a:miter lim="800000"/>
            <a:headEnd/>
            <a:tailEnd/>
          </a:ln>
        </p:spPr>
        <p:txBody>
          <a:bodyPr anchor="ctr"/>
          <a:lstStyle/>
          <a:p>
            <a:pPr algn="r">
              <a:defRPr/>
            </a:pPr>
            <a:fld id="{2B0C2850-E6B4-462E-8DFF-E42D795AABF3}" type="slidenum">
              <a:rPr lang="en-US" sz="1200" b="1">
                <a:solidFill>
                  <a:schemeClr val="bg1"/>
                </a:solidFill>
                <a:latin typeface="+mn-lt"/>
              </a:rPr>
              <a:pPr algn="r">
                <a:defRPr/>
              </a:pPr>
              <a:t>33</a:t>
            </a:fld>
            <a:endParaRPr lang="en-US" sz="1200" b="1">
              <a:solidFill>
                <a:schemeClr val="bg1"/>
              </a:solidFill>
              <a:latin typeface="+mn-lt"/>
            </a:endParaRPr>
          </a:p>
        </p:txBody>
      </p:sp>
      <p:pic>
        <p:nvPicPr>
          <p:cNvPr id="87045" name="Picture 4"/>
          <p:cNvPicPr>
            <a:picLocks noChangeAspect="1"/>
          </p:cNvPicPr>
          <p:nvPr/>
        </p:nvPicPr>
        <p:blipFill>
          <a:blip r:embed="rId2"/>
          <a:srcRect/>
          <a:stretch>
            <a:fillRect/>
          </a:stretch>
        </p:blipFill>
        <p:spPr bwMode="auto">
          <a:xfrm>
            <a:off x="1295400" y="341313"/>
            <a:ext cx="846138" cy="846137"/>
          </a:xfrm>
          <a:prstGeom prst="rect">
            <a:avLst/>
          </a:prstGeom>
          <a:noFill/>
          <a:ln w="9525">
            <a:noFill/>
            <a:miter lim="800000"/>
            <a:headEnd/>
            <a:tailEnd/>
          </a:ln>
        </p:spPr>
      </p:pic>
      <p:pic>
        <p:nvPicPr>
          <p:cNvPr id="87046" name="Picture 2" descr="https://snap.lacounty.gov/Image/LOGO_SNAP.png"/>
          <p:cNvPicPr>
            <a:picLocks noChangeAspect="1" noChangeArrowheads="1"/>
          </p:cNvPicPr>
          <p:nvPr/>
        </p:nvPicPr>
        <p:blipFill>
          <a:blip r:embed="rId3"/>
          <a:srcRect/>
          <a:stretch>
            <a:fillRect/>
          </a:stretch>
        </p:blipFill>
        <p:spPr bwMode="auto">
          <a:xfrm>
            <a:off x="76200" y="261938"/>
            <a:ext cx="1003300" cy="10048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Title 1"/>
          <p:cNvSpPr>
            <a:spLocks noGrp="1"/>
          </p:cNvSpPr>
          <p:nvPr>
            <p:ph type="title" idx="4294967295"/>
          </p:nvPr>
        </p:nvSpPr>
        <p:spPr>
          <a:xfrm>
            <a:off x="2286000" y="274638"/>
            <a:ext cx="6400800" cy="1143000"/>
          </a:xfrm>
        </p:spPr>
        <p:txBody>
          <a:bodyPr/>
          <a:lstStyle/>
          <a:p>
            <a:pPr eaLnBrk="1" hangingPunct="1"/>
            <a:r>
              <a:rPr lang="en-US" sz="4000" smtClean="0">
                <a:solidFill>
                  <a:schemeClr val="bg1"/>
                </a:solidFill>
              </a:rPr>
              <a:t>Key Scenario Points (cont’d)</a:t>
            </a:r>
          </a:p>
        </p:txBody>
      </p:sp>
      <p:sp>
        <p:nvSpPr>
          <p:cNvPr id="135171" name="Content Placeholder 2"/>
          <p:cNvSpPr>
            <a:spLocks noGrp="1"/>
          </p:cNvSpPr>
          <p:nvPr>
            <p:ph idx="4294967295"/>
          </p:nvPr>
        </p:nvSpPr>
        <p:spPr>
          <a:xfrm>
            <a:off x="457200" y="1447800"/>
            <a:ext cx="8229600" cy="4525963"/>
          </a:xfrm>
        </p:spPr>
        <p:txBody>
          <a:bodyPr/>
          <a:lstStyle/>
          <a:p>
            <a:r>
              <a:rPr lang="en-US" sz="2400" smtClean="0">
                <a:solidFill>
                  <a:schemeClr val="bg1"/>
                </a:solidFill>
              </a:rPr>
              <a:t>Threats and hazards resulting from shaking, surface fault rupture, and liquefaction include:</a:t>
            </a:r>
          </a:p>
          <a:p>
            <a:pPr lvl="1"/>
            <a:r>
              <a:rPr lang="en-US" sz="2000" smtClean="0">
                <a:solidFill>
                  <a:schemeClr val="bg1"/>
                </a:solidFill>
              </a:rPr>
              <a:t>Structural/nonstructural damage to buildings and infrastructure, including widespread collapse of buildings</a:t>
            </a:r>
          </a:p>
          <a:p>
            <a:pPr lvl="1"/>
            <a:r>
              <a:rPr lang="en-US" sz="2000" smtClean="0">
                <a:solidFill>
                  <a:schemeClr val="bg1"/>
                </a:solidFill>
              </a:rPr>
              <a:t>Widespread fires</a:t>
            </a:r>
          </a:p>
          <a:p>
            <a:pPr lvl="1"/>
            <a:r>
              <a:rPr lang="en-US" sz="2000" smtClean="0">
                <a:solidFill>
                  <a:schemeClr val="bg1"/>
                </a:solidFill>
              </a:rPr>
              <a:t>Subsidence/loss of soil-bearing capacity, particularly in areas of liquefaction</a:t>
            </a:r>
          </a:p>
          <a:p>
            <a:pPr lvl="1"/>
            <a:r>
              <a:rPr lang="en-US" sz="2000" smtClean="0">
                <a:solidFill>
                  <a:schemeClr val="bg1"/>
                </a:solidFill>
              </a:rPr>
              <a:t>Displacement along the fault</a:t>
            </a:r>
          </a:p>
          <a:p>
            <a:pPr lvl="1"/>
            <a:r>
              <a:rPr lang="en-US" sz="2000" smtClean="0">
                <a:solidFill>
                  <a:schemeClr val="bg1"/>
                </a:solidFill>
              </a:rPr>
              <a:t>Widespread landslides</a:t>
            </a:r>
          </a:p>
          <a:p>
            <a:pPr lvl="1"/>
            <a:r>
              <a:rPr lang="en-US" sz="2000" smtClean="0">
                <a:solidFill>
                  <a:schemeClr val="bg1"/>
                </a:solidFill>
              </a:rPr>
              <a:t>Hazardous materials spills and incidents</a:t>
            </a:r>
          </a:p>
          <a:p>
            <a:pPr lvl="1"/>
            <a:r>
              <a:rPr lang="en-US" sz="2000" smtClean="0">
                <a:solidFill>
                  <a:schemeClr val="bg1"/>
                </a:solidFill>
              </a:rPr>
              <a:t>Dam/levee failure resulting in flooding</a:t>
            </a:r>
          </a:p>
          <a:p>
            <a:pPr lvl="1"/>
            <a:r>
              <a:rPr lang="en-US" sz="2000" smtClean="0">
                <a:solidFill>
                  <a:schemeClr val="bg1"/>
                </a:solidFill>
              </a:rPr>
              <a:t>Civil disorder</a:t>
            </a:r>
          </a:p>
        </p:txBody>
      </p:sp>
      <p:sp>
        <p:nvSpPr>
          <p:cNvPr id="26627" name="Slide Number Placeholder 3"/>
          <p:cNvSpPr txBox="1">
            <a:spLocks noGrp="1"/>
          </p:cNvSpPr>
          <p:nvPr/>
        </p:nvSpPr>
        <p:spPr bwMode="auto">
          <a:xfrm>
            <a:off x="6553200" y="6356350"/>
            <a:ext cx="2133600" cy="365125"/>
          </a:xfrm>
          <a:prstGeom prst="rect">
            <a:avLst/>
          </a:prstGeom>
          <a:noFill/>
          <a:ln>
            <a:miter lim="800000"/>
            <a:headEnd/>
            <a:tailEnd/>
          </a:ln>
        </p:spPr>
        <p:txBody>
          <a:bodyPr anchor="ctr"/>
          <a:lstStyle/>
          <a:p>
            <a:pPr algn="r">
              <a:defRPr/>
            </a:pPr>
            <a:fld id="{43E1F6A1-7F10-4858-834B-6C5AE055C99B}" type="slidenum">
              <a:rPr lang="en-US" sz="1200" b="1">
                <a:solidFill>
                  <a:schemeClr val="bg1"/>
                </a:solidFill>
                <a:latin typeface="+mn-lt"/>
              </a:rPr>
              <a:pPr algn="r">
                <a:defRPr/>
              </a:pPr>
              <a:t>34</a:t>
            </a:fld>
            <a:endParaRPr lang="en-US" sz="1200" b="1" dirty="0">
              <a:solidFill>
                <a:schemeClr val="bg1"/>
              </a:solidFill>
              <a:latin typeface="+mn-lt"/>
            </a:endParaRPr>
          </a:p>
        </p:txBody>
      </p:sp>
      <p:pic>
        <p:nvPicPr>
          <p:cNvPr id="135173" name="Picture 4"/>
          <p:cNvPicPr>
            <a:picLocks noChangeAspect="1"/>
          </p:cNvPicPr>
          <p:nvPr/>
        </p:nvPicPr>
        <p:blipFill>
          <a:blip r:embed="rId2"/>
          <a:srcRect/>
          <a:stretch>
            <a:fillRect/>
          </a:stretch>
        </p:blipFill>
        <p:spPr bwMode="auto">
          <a:xfrm>
            <a:off x="1295400" y="341313"/>
            <a:ext cx="846138" cy="846137"/>
          </a:xfrm>
          <a:prstGeom prst="rect">
            <a:avLst/>
          </a:prstGeom>
          <a:noFill/>
          <a:ln w="9525">
            <a:noFill/>
            <a:miter lim="800000"/>
            <a:headEnd/>
            <a:tailEnd/>
          </a:ln>
        </p:spPr>
      </p:pic>
      <p:pic>
        <p:nvPicPr>
          <p:cNvPr id="135174" name="Picture 2" descr="https://snap.lacounty.gov/Image/LOGO_SNAP.png"/>
          <p:cNvPicPr>
            <a:picLocks noChangeAspect="1" noChangeArrowheads="1"/>
          </p:cNvPicPr>
          <p:nvPr/>
        </p:nvPicPr>
        <p:blipFill>
          <a:blip r:embed="rId3"/>
          <a:srcRect/>
          <a:stretch>
            <a:fillRect/>
          </a:stretch>
        </p:blipFill>
        <p:spPr bwMode="auto">
          <a:xfrm>
            <a:off x="76200" y="261938"/>
            <a:ext cx="1003300" cy="10048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idx="4294967295"/>
          </p:nvPr>
        </p:nvSpPr>
        <p:spPr>
          <a:xfrm>
            <a:off x="2286000" y="274638"/>
            <a:ext cx="6400800" cy="1143000"/>
          </a:xfrm>
        </p:spPr>
        <p:txBody>
          <a:bodyPr/>
          <a:lstStyle/>
          <a:p>
            <a:pPr eaLnBrk="1" hangingPunct="1"/>
            <a:r>
              <a:rPr lang="en-US" sz="3600" smtClean="0">
                <a:solidFill>
                  <a:schemeClr val="bg1"/>
                </a:solidFill>
              </a:rPr>
              <a:t>Key Scenario Points (cont’d)</a:t>
            </a:r>
          </a:p>
        </p:txBody>
      </p:sp>
      <p:sp>
        <p:nvSpPr>
          <p:cNvPr id="33794" name="Content Placeholder 2"/>
          <p:cNvSpPr>
            <a:spLocks noGrp="1"/>
          </p:cNvSpPr>
          <p:nvPr>
            <p:ph idx="4294967295"/>
          </p:nvPr>
        </p:nvSpPr>
        <p:spPr>
          <a:xfrm>
            <a:off x="152400" y="1447800"/>
            <a:ext cx="8915400" cy="4525963"/>
          </a:xfrm>
        </p:spPr>
        <p:txBody>
          <a:bodyPr/>
          <a:lstStyle/>
          <a:p>
            <a:r>
              <a:rPr lang="en-US" sz="2000" smtClean="0">
                <a:solidFill>
                  <a:schemeClr val="bg1"/>
                </a:solidFill>
              </a:rPr>
              <a:t>Threats and hazards resulting from the main earthquake are aggravated or recur during aftershocks, which continue for months after the main earthquake.</a:t>
            </a:r>
          </a:p>
          <a:p>
            <a:r>
              <a:rPr lang="en-US" sz="2000" smtClean="0">
                <a:solidFill>
                  <a:schemeClr val="bg1"/>
                </a:solidFill>
              </a:rPr>
              <a:t>Within the first 8 hours:</a:t>
            </a:r>
          </a:p>
          <a:p>
            <a:pPr lvl="1"/>
            <a:r>
              <a:rPr lang="en-US" sz="1800" smtClean="0">
                <a:solidFill>
                  <a:schemeClr val="bg1"/>
                </a:solidFill>
              </a:rPr>
              <a:t>County Chief Administrative Officers declare local emergencies.</a:t>
            </a:r>
          </a:p>
          <a:p>
            <a:pPr lvl="1"/>
            <a:r>
              <a:rPr lang="en-US" sz="1800" smtClean="0">
                <a:solidFill>
                  <a:schemeClr val="bg1"/>
                </a:solidFill>
              </a:rPr>
              <a:t>The Governor proclaims a State of Emergency and requests that the President declare a disaster.</a:t>
            </a:r>
          </a:p>
          <a:p>
            <a:pPr lvl="1"/>
            <a:r>
              <a:rPr lang="en-US" sz="1800" smtClean="0">
                <a:solidFill>
                  <a:schemeClr val="bg1"/>
                </a:solidFill>
              </a:rPr>
              <a:t>The President declares a Major Disaster, making Federal assistance available under the Robert T. Stafford Disaster Relief and Emergency Assistance Act of 1988 (42 U.S.C. §§ 5121–5206 [2008]) (the Stafford Act). </a:t>
            </a:r>
          </a:p>
          <a:p>
            <a:pPr lvl="1"/>
            <a:r>
              <a:rPr lang="en-US" sz="1800" smtClean="0">
                <a:solidFill>
                  <a:schemeClr val="bg1"/>
                </a:solidFill>
              </a:rPr>
              <a:t>The Department of Homeland Security (DHS) and FEMA implement the Catastrophic Incident Supplement to the National Response Framework and begin mobilizing Federal resources. </a:t>
            </a:r>
          </a:p>
          <a:p>
            <a:pPr lvl="1"/>
            <a:r>
              <a:rPr lang="en-US" sz="1800" smtClean="0">
                <a:solidFill>
                  <a:schemeClr val="bg1"/>
                </a:solidFill>
              </a:rPr>
              <a:t>DHS activates or elevates the level of activation of all DHS command and coordinating facilities.</a:t>
            </a:r>
          </a:p>
        </p:txBody>
      </p:sp>
      <p:sp>
        <p:nvSpPr>
          <p:cNvPr id="26627" name="Slide Number Placeholder 3"/>
          <p:cNvSpPr txBox="1">
            <a:spLocks noGrp="1"/>
          </p:cNvSpPr>
          <p:nvPr/>
        </p:nvSpPr>
        <p:spPr bwMode="auto">
          <a:xfrm>
            <a:off x="6553200" y="6356350"/>
            <a:ext cx="2133600" cy="365125"/>
          </a:xfrm>
          <a:prstGeom prst="rect">
            <a:avLst/>
          </a:prstGeom>
          <a:noFill/>
          <a:ln>
            <a:miter lim="800000"/>
            <a:headEnd/>
            <a:tailEnd/>
          </a:ln>
        </p:spPr>
        <p:txBody>
          <a:bodyPr anchor="ctr"/>
          <a:lstStyle/>
          <a:p>
            <a:pPr algn="r">
              <a:defRPr/>
            </a:pPr>
            <a:fld id="{3B4DFE9E-FB7E-4A97-9484-1DF33AB43CBD}" type="slidenum">
              <a:rPr lang="en-US" sz="1200" b="1">
                <a:solidFill>
                  <a:schemeClr val="bg1"/>
                </a:solidFill>
                <a:latin typeface="+mn-lt"/>
              </a:rPr>
              <a:pPr algn="r">
                <a:defRPr/>
              </a:pPr>
              <a:t>35</a:t>
            </a:fld>
            <a:endParaRPr lang="en-US" sz="1200" b="1">
              <a:solidFill>
                <a:schemeClr val="bg1"/>
              </a:solidFill>
              <a:latin typeface="+mn-lt"/>
            </a:endParaRPr>
          </a:p>
        </p:txBody>
      </p:sp>
      <p:pic>
        <p:nvPicPr>
          <p:cNvPr id="33796" name="Picture 4"/>
          <p:cNvPicPr>
            <a:picLocks noChangeAspect="1"/>
          </p:cNvPicPr>
          <p:nvPr/>
        </p:nvPicPr>
        <p:blipFill>
          <a:blip r:embed="rId2"/>
          <a:srcRect/>
          <a:stretch>
            <a:fillRect/>
          </a:stretch>
        </p:blipFill>
        <p:spPr bwMode="auto">
          <a:xfrm>
            <a:off x="1295400" y="341313"/>
            <a:ext cx="846138" cy="846137"/>
          </a:xfrm>
          <a:prstGeom prst="rect">
            <a:avLst/>
          </a:prstGeom>
          <a:noFill/>
          <a:ln w="9525">
            <a:noFill/>
            <a:miter lim="800000"/>
            <a:headEnd/>
            <a:tailEnd/>
          </a:ln>
        </p:spPr>
      </p:pic>
      <p:pic>
        <p:nvPicPr>
          <p:cNvPr id="33797" name="Picture 2" descr="https://snap.lacounty.gov/Image/LOGO_SNAP.png"/>
          <p:cNvPicPr>
            <a:picLocks noChangeAspect="1" noChangeArrowheads="1"/>
          </p:cNvPicPr>
          <p:nvPr/>
        </p:nvPicPr>
        <p:blipFill>
          <a:blip r:embed="rId3"/>
          <a:srcRect/>
          <a:stretch>
            <a:fillRect/>
          </a:stretch>
        </p:blipFill>
        <p:spPr bwMode="auto">
          <a:xfrm>
            <a:off x="76200" y="261938"/>
            <a:ext cx="1003300" cy="10048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idx="4294967295"/>
          </p:nvPr>
        </p:nvSpPr>
        <p:spPr>
          <a:xfrm>
            <a:off x="2286000" y="274638"/>
            <a:ext cx="6400800" cy="1143000"/>
          </a:xfrm>
        </p:spPr>
        <p:txBody>
          <a:bodyPr/>
          <a:lstStyle/>
          <a:p>
            <a:pPr eaLnBrk="1" hangingPunct="1"/>
            <a:r>
              <a:rPr lang="en-US" sz="3600" smtClean="0">
                <a:solidFill>
                  <a:schemeClr val="bg1"/>
                </a:solidFill>
              </a:rPr>
              <a:t>Key Scenario Points (cont’d)</a:t>
            </a:r>
          </a:p>
        </p:txBody>
      </p:sp>
      <p:sp>
        <p:nvSpPr>
          <p:cNvPr id="34818" name="Content Placeholder 2"/>
          <p:cNvSpPr>
            <a:spLocks noGrp="1"/>
          </p:cNvSpPr>
          <p:nvPr>
            <p:ph idx="4294967295"/>
          </p:nvPr>
        </p:nvSpPr>
        <p:spPr>
          <a:xfrm>
            <a:off x="457200" y="1447800"/>
            <a:ext cx="8229600" cy="4525963"/>
          </a:xfrm>
        </p:spPr>
        <p:txBody>
          <a:bodyPr/>
          <a:lstStyle/>
          <a:p>
            <a:r>
              <a:rPr lang="en-US" sz="2200" smtClean="0">
                <a:solidFill>
                  <a:schemeClr val="bg1"/>
                </a:solidFill>
              </a:rPr>
              <a:t>OA EOCs experience some damage but are at least partially operational. All other local jurisdiction functions in the OAs are severely compromised or focused entirely on response to the earthquake.</a:t>
            </a:r>
          </a:p>
          <a:p>
            <a:r>
              <a:rPr lang="en-US" sz="2200" smtClean="0">
                <a:solidFill>
                  <a:schemeClr val="bg1"/>
                </a:solidFill>
              </a:rPr>
              <a:t>Response capabilities and resources of the local jurisdictions, OAs, and the State are quickly overwhelmed or exhausted.</a:t>
            </a:r>
          </a:p>
          <a:p>
            <a:r>
              <a:rPr lang="en-US" sz="2200" smtClean="0">
                <a:solidFill>
                  <a:schemeClr val="bg1"/>
                </a:solidFill>
              </a:rPr>
              <a:t>OA EOCs are overwhelmed and challenged to manage the OA response effectively. </a:t>
            </a:r>
          </a:p>
          <a:p>
            <a:r>
              <a:rPr lang="en-US" sz="2200" smtClean="0">
                <a:solidFill>
                  <a:schemeClr val="bg1"/>
                </a:solidFill>
              </a:rPr>
              <a:t>Emergency workers cannot achieve a detailed and credible common operating picture for 24 to 48 hours (or longer) after the disaster. As a result, response activities begin without the benefit of a detailed and complete situation or critical needs assessment. </a:t>
            </a:r>
          </a:p>
        </p:txBody>
      </p:sp>
      <p:sp>
        <p:nvSpPr>
          <p:cNvPr id="26627" name="Slide Number Placeholder 3"/>
          <p:cNvSpPr txBox="1">
            <a:spLocks noGrp="1"/>
          </p:cNvSpPr>
          <p:nvPr/>
        </p:nvSpPr>
        <p:spPr bwMode="auto">
          <a:xfrm>
            <a:off x="6553200" y="6356350"/>
            <a:ext cx="2133600" cy="365125"/>
          </a:xfrm>
          <a:prstGeom prst="rect">
            <a:avLst/>
          </a:prstGeom>
          <a:noFill/>
          <a:ln>
            <a:miter lim="800000"/>
            <a:headEnd/>
            <a:tailEnd/>
          </a:ln>
        </p:spPr>
        <p:txBody>
          <a:bodyPr anchor="ctr"/>
          <a:lstStyle/>
          <a:p>
            <a:pPr algn="r">
              <a:defRPr/>
            </a:pPr>
            <a:fld id="{BD7BF6C5-EA50-4885-BB0A-A3584C470128}" type="slidenum">
              <a:rPr lang="en-US" sz="1200" b="1">
                <a:solidFill>
                  <a:schemeClr val="bg1"/>
                </a:solidFill>
                <a:latin typeface="+mn-lt"/>
              </a:rPr>
              <a:pPr algn="r">
                <a:defRPr/>
              </a:pPr>
              <a:t>36</a:t>
            </a:fld>
            <a:endParaRPr lang="en-US" sz="1200" b="1">
              <a:solidFill>
                <a:schemeClr val="bg1"/>
              </a:solidFill>
              <a:latin typeface="+mn-lt"/>
            </a:endParaRPr>
          </a:p>
        </p:txBody>
      </p:sp>
      <p:pic>
        <p:nvPicPr>
          <p:cNvPr id="34820" name="Picture 4"/>
          <p:cNvPicPr>
            <a:picLocks noChangeAspect="1"/>
          </p:cNvPicPr>
          <p:nvPr/>
        </p:nvPicPr>
        <p:blipFill>
          <a:blip r:embed="rId2"/>
          <a:srcRect/>
          <a:stretch>
            <a:fillRect/>
          </a:stretch>
        </p:blipFill>
        <p:spPr bwMode="auto">
          <a:xfrm>
            <a:off x="1295400" y="341313"/>
            <a:ext cx="846138" cy="846137"/>
          </a:xfrm>
          <a:prstGeom prst="rect">
            <a:avLst/>
          </a:prstGeom>
          <a:noFill/>
          <a:ln w="9525">
            <a:noFill/>
            <a:miter lim="800000"/>
            <a:headEnd/>
            <a:tailEnd/>
          </a:ln>
        </p:spPr>
      </p:pic>
      <p:pic>
        <p:nvPicPr>
          <p:cNvPr id="34821" name="Picture 2" descr="https://snap.lacounty.gov/Image/LOGO_SNAP.png"/>
          <p:cNvPicPr>
            <a:picLocks noChangeAspect="1" noChangeArrowheads="1"/>
          </p:cNvPicPr>
          <p:nvPr/>
        </p:nvPicPr>
        <p:blipFill>
          <a:blip r:embed="rId3"/>
          <a:srcRect/>
          <a:stretch>
            <a:fillRect/>
          </a:stretch>
        </p:blipFill>
        <p:spPr bwMode="auto">
          <a:xfrm>
            <a:off x="76200" y="261938"/>
            <a:ext cx="1003300" cy="10048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idx="4294967295"/>
          </p:nvPr>
        </p:nvSpPr>
        <p:spPr>
          <a:xfrm>
            <a:off x="2286000" y="274638"/>
            <a:ext cx="6400800" cy="1143000"/>
          </a:xfrm>
        </p:spPr>
        <p:txBody>
          <a:bodyPr/>
          <a:lstStyle/>
          <a:p>
            <a:pPr eaLnBrk="1" hangingPunct="1"/>
            <a:r>
              <a:rPr lang="en-US" sz="3600" smtClean="0">
                <a:solidFill>
                  <a:schemeClr val="bg1"/>
                </a:solidFill>
              </a:rPr>
              <a:t>Key Scenario Points (cont’d)</a:t>
            </a:r>
          </a:p>
        </p:txBody>
      </p:sp>
      <p:sp>
        <p:nvSpPr>
          <p:cNvPr id="35842" name="Content Placeholder 2"/>
          <p:cNvSpPr>
            <a:spLocks noGrp="1"/>
          </p:cNvSpPr>
          <p:nvPr>
            <p:ph idx="4294967295"/>
          </p:nvPr>
        </p:nvSpPr>
        <p:spPr>
          <a:xfrm>
            <a:off x="457200" y="1447800"/>
            <a:ext cx="8229600" cy="4525963"/>
          </a:xfrm>
        </p:spPr>
        <p:txBody>
          <a:bodyPr/>
          <a:lstStyle/>
          <a:p>
            <a:r>
              <a:rPr lang="en-US" sz="2400" smtClean="0">
                <a:solidFill>
                  <a:schemeClr val="bg1"/>
                </a:solidFill>
              </a:rPr>
              <a:t>The disaster personally affects first responders, recovery services providers, and other critical response personnel and may be unable to report to their posts for days because of damaged transportation infrastructure. </a:t>
            </a:r>
          </a:p>
          <a:p>
            <a:r>
              <a:rPr lang="en-US" sz="2400" smtClean="0">
                <a:solidFill>
                  <a:schemeClr val="bg1"/>
                </a:solidFill>
              </a:rPr>
              <a:t>Once the President declares a disaster and commits Federal resources, the State and Federal governments establish joint operations to provide assistance to local jurisdictions. </a:t>
            </a:r>
          </a:p>
          <a:p>
            <a:r>
              <a:rPr lang="en-US" sz="2400" smtClean="0">
                <a:solidFill>
                  <a:schemeClr val="bg1"/>
                </a:solidFill>
              </a:rPr>
              <a:t>Massive assistance in the form of response teams, equipment, materials, and volunteers begin to flow towards the region, providing urgently needed resources but creating coordination and logistical support challenges.</a:t>
            </a:r>
          </a:p>
        </p:txBody>
      </p:sp>
      <p:sp>
        <p:nvSpPr>
          <p:cNvPr id="26627" name="Slide Number Placeholder 3"/>
          <p:cNvSpPr txBox="1">
            <a:spLocks noGrp="1"/>
          </p:cNvSpPr>
          <p:nvPr/>
        </p:nvSpPr>
        <p:spPr bwMode="auto">
          <a:xfrm>
            <a:off x="6553200" y="6356350"/>
            <a:ext cx="2133600" cy="365125"/>
          </a:xfrm>
          <a:prstGeom prst="rect">
            <a:avLst/>
          </a:prstGeom>
          <a:noFill/>
          <a:ln>
            <a:miter lim="800000"/>
            <a:headEnd/>
            <a:tailEnd/>
          </a:ln>
        </p:spPr>
        <p:txBody>
          <a:bodyPr anchor="ctr"/>
          <a:lstStyle/>
          <a:p>
            <a:pPr algn="r">
              <a:defRPr/>
            </a:pPr>
            <a:fld id="{00D4E854-42DD-45F6-BC95-4ABB9D1DFFE8}" type="slidenum">
              <a:rPr lang="en-US" sz="1200" b="1">
                <a:solidFill>
                  <a:schemeClr val="bg1"/>
                </a:solidFill>
                <a:latin typeface="+mn-lt"/>
              </a:rPr>
              <a:pPr algn="r">
                <a:defRPr/>
              </a:pPr>
              <a:t>37</a:t>
            </a:fld>
            <a:endParaRPr lang="en-US" sz="1200" b="1">
              <a:solidFill>
                <a:schemeClr val="bg1"/>
              </a:solidFill>
              <a:latin typeface="+mn-lt"/>
            </a:endParaRPr>
          </a:p>
        </p:txBody>
      </p:sp>
      <p:pic>
        <p:nvPicPr>
          <p:cNvPr id="35844" name="Picture 4"/>
          <p:cNvPicPr>
            <a:picLocks noChangeAspect="1"/>
          </p:cNvPicPr>
          <p:nvPr/>
        </p:nvPicPr>
        <p:blipFill>
          <a:blip r:embed="rId2"/>
          <a:srcRect/>
          <a:stretch>
            <a:fillRect/>
          </a:stretch>
        </p:blipFill>
        <p:spPr bwMode="auto">
          <a:xfrm>
            <a:off x="1295400" y="341313"/>
            <a:ext cx="846138" cy="846137"/>
          </a:xfrm>
          <a:prstGeom prst="rect">
            <a:avLst/>
          </a:prstGeom>
          <a:noFill/>
          <a:ln w="9525">
            <a:noFill/>
            <a:miter lim="800000"/>
            <a:headEnd/>
            <a:tailEnd/>
          </a:ln>
        </p:spPr>
      </p:pic>
      <p:pic>
        <p:nvPicPr>
          <p:cNvPr id="35845" name="Picture 2" descr="https://snap.lacounty.gov/Image/LOGO_SNAP.png"/>
          <p:cNvPicPr>
            <a:picLocks noChangeAspect="1" noChangeArrowheads="1"/>
          </p:cNvPicPr>
          <p:nvPr/>
        </p:nvPicPr>
        <p:blipFill>
          <a:blip r:embed="rId3"/>
          <a:srcRect/>
          <a:stretch>
            <a:fillRect/>
          </a:stretch>
        </p:blipFill>
        <p:spPr bwMode="auto">
          <a:xfrm>
            <a:off x="76200" y="261938"/>
            <a:ext cx="1003300" cy="10048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idx="4294967295"/>
          </p:nvPr>
        </p:nvSpPr>
        <p:spPr>
          <a:xfrm>
            <a:off x="2286000" y="274638"/>
            <a:ext cx="6400800" cy="1143000"/>
          </a:xfrm>
        </p:spPr>
        <p:txBody>
          <a:bodyPr/>
          <a:lstStyle/>
          <a:p>
            <a:pPr eaLnBrk="1" hangingPunct="1"/>
            <a:r>
              <a:rPr lang="en-US" sz="3600" smtClean="0">
                <a:solidFill>
                  <a:schemeClr val="bg1"/>
                </a:solidFill>
              </a:rPr>
              <a:t>Key Scenario Points (cont’d)</a:t>
            </a:r>
          </a:p>
        </p:txBody>
      </p:sp>
      <p:sp>
        <p:nvSpPr>
          <p:cNvPr id="86019" name="Content Placeholder 2"/>
          <p:cNvSpPr>
            <a:spLocks noGrp="1"/>
          </p:cNvSpPr>
          <p:nvPr>
            <p:ph idx="4294967295"/>
          </p:nvPr>
        </p:nvSpPr>
        <p:spPr>
          <a:xfrm>
            <a:off x="457200" y="1447800"/>
            <a:ext cx="8229600" cy="4525963"/>
          </a:xfrm>
        </p:spPr>
        <p:txBody>
          <a:bodyPr/>
          <a:lstStyle/>
          <a:p>
            <a:pPr>
              <a:buClr>
                <a:schemeClr val="bg1"/>
              </a:buClr>
            </a:pPr>
            <a:r>
              <a:rPr lang="en-US" sz="3600" smtClean="0">
                <a:solidFill>
                  <a:schemeClr val="bg1"/>
                </a:solidFill>
              </a:rPr>
              <a:t>Due to transportation infrastructure damage, out-of-region/out-of-state resources cannot begin to arrive for up to 72 hours</a:t>
            </a:r>
          </a:p>
        </p:txBody>
      </p:sp>
      <p:sp>
        <p:nvSpPr>
          <p:cNvPr id="26627" name="Slide Number Placeholder 3"/>
          <p:cNvSpPr txBox="1">
            <a:spLocks noGrp="1"/>
          </p:cNvSpPr>
          <p:nvPr/>
        </p:nvSpPr>
        <p:spPr bwMode="auto">
          <a:xfrm>
            <a:off x="6553200" y="6356350"/>
            <a:ext cx="2133600" cy="365125"/>
          </a:xfrm>
          <a:prstGeom prst="rect">
            <a:avLst/>
          </a:prstGeom>
          <a:noFill/>
          <a:ln>
            <a:miter lim="800000"/>
            <a:headEnd/>
            <a:tailEnd/>
          </a:ln>
        </p:spPr>
        <p:txBody>
          <a:bodyPr anchor="ctr"/>
          <a:lstStyle/>
          <a:p>
            <a:pPr algn="r">
              <a:defRPr/>
            </a:pPr>
            <a:fld id="{9C0D8B1D-B2B8-487D-9FE8-3B48384DF32A}" type="slidenum">
              <a:rPr lang="en-US" sz="1200" b="1">
                <a:solidFill>
                  <a:schemeClr val="bg1"/>
                </a:solidFill>
                <a:latin typeface="+mn-lt"/>
              </a:rPr>
              <a:pPr algn="r">
                <a:defRPr/>
              </a:pPr>
              <a:t>38</a:t>
            </a:fld>
            <a:endParaRPr lang="en-US" sz="1200" b="1" dirty="0">
              <a:solidFill>
                <a:schemeClr val="bg1"/>
              </a:solidFill>
              <a:latin typeface="+mn-lt"/>
            </a:endParaRPr>
          </a:p>
        </p:txBody>
      </p:sp>
      <p:pic>
        <p:nvPicPr>
          <p:cNvPr id="86021" name="Picture 4"/>
          <p:cNvPicPr>
            <a:picLocks noChangeAspect="1"/>
          </p:cNvPicPr>
          <p:nvPr/>
        </p:nvPicPr>
        <p:blipFill>
          <a:blip r:embed="rId2"/>
          <a:srcRect/>
          <a:stretch>
            <a:fillRect/>
          </a:stretch>
        </p:blipFill>
        <p:spPr bwMode="auto">
          <a:xfrm>
            <a:off x="1295400" y="341313"/>
            <a:ext cx="846138" cy="846137"/>
          </a:xfrm>
          <a:prstGeom prst="rect">
            <a:avLst/>
          </a:prstGeom>
          <a:noFill/>
          <a:ln w="9525">
            <a:noFill/>
            <a:miter lim="800000"/>
            <a:headEnd/>
            <a:tailEnd/>
          </a:ln>
        </p:spPr>
      </p:pic>
      <p:pic>
        <p:nvPicPr>
          <p:cNvPr id="86022" name="Picture 2" descr="https://snap.lacounty.gov/Image/LOGO_SNAP.png"/>
          <p:cNvPicPr>
            <a:picLocks noChangeAspect="1" noChangeArrowheads="1"/>
          </p:cNvPicPr>
          <p:nvPr/>
        </p:nvPicPr>
        <p:blipFill>
          <a:blip r:embed="rId3"/>
          <a:srcRect/>
          <a:stretch>
            <a:fillRect/>
          </a:stretch>
        </p:blipFill>
        <p:spPr bwMode="auto">
          <a:xfrm>
            <a:off x="76200" y="261938"/>
            <a:ext cx="1003300" cy="10048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idx="4294967295"/>
          </p:nvPr>
        </p:nvSpPr>
        <p:spPr>
          <a:xfrm>
            <a:off x="2286000" y="274638"/>
            <a:ext cx="6400800" cy="1143000"/>
          </a:xfrm>
        </p:spPr>
        <p:txBody>
          <a:bodyPr/>
          <a:lstStyle/>
          <a:p>
            <a:pPr eaLnBrk="1" hangingPunct="1"/>
            <a:r>
              <a:rPr lang="en-US" sz="4000" smtClean="0">
                <a:solidFill>
                  <a:schemeClr val="bg1"/>
                </a:solidFill>
              </a:rPr>
              <a:t>Regional Earthquake Effects</a:t>
            </a:r>
          </a:p>
        </p:txBody>
      </p:sp>
      <p:sp>
        <p:nvSpPr>
          <p:cNvPr id="37890" name="Content Placeholder 2"/>
          <p:cNvSpPr>
            <a:spLocks noGrp="1"/>
          </p:cNvSpPr>
          <p:nvPr>
            <p:ph idx="4294967295"/>
          </p:nvPr>
        </p:nvSpPr>
        <p:spPr>
          <a:xfrm>
            <a:off x="457200" y="1447800"/>
            <a:ext cx="8229600" cy="4525963"/>
          </a:xfrm>
        </p:spPr>
        <p:txBody>
          <a:bodyPr/>
          <a:lstStyle/>
          <a:p>
            <a:r>
              <a:rPr lang="en-US" sz="2400" smtClean="0">
                <a:solidFill>
                  <a:schemeClr val="bg1"/>
                </a:solidFill>
              </a:rPr>
              <a:t>The earthquake is a magnitude 7.8 earthquake on the southernmost 300 km (200 mi) of the San Andreas Fault, between the Salton Sea and Lake Hughes. The southern San Andreas Fault was identified in the most recent assessment of seismic risk as most likely source of a very large earthquake in California.</a:t>
            </a:r>
          </a:p>
          <a:p>
            <a:r>
              <a:rPr lang="en-US" sz="2400" smtClean="0">
                <a:solidFill>
                  <a:schemeClr val="bg1"/>
                </a:solidFill>
              </a:rPr>
              <a:t>7.8 Magnitude earthquake</a:t>
            </a:r>
          </a:p>
          <a:p>
            <a:r>
              <a:rPr lang="en-US" sz="2400" smtClean="0">
                <a:solidFill>
                  <a:schemeClr val="bg1"/>
                </a:solidFill>
              </a:rPr>
              <a:t>1,800 deaths</a:t>
            </a:r>
          </a:p>
          <a:p>
            <a:r>
              <a:rPr lang="en-US" sz="2400" smtClean="0">
                <a:solidFill>
                  <a:schemeClr val="bg1"/>
                </a:solidFill>
              </a:rPr>
              <a:t>53,000 injuries requiring emergency room treatment</a:t>
            </a:r>
          </a:p>
          <a:p>
            <a:r>
              <a:rPr lang="en-US" sz="2400" smtClean="0">
                <a:solidFill>
                  <a:schemeClr val="bg1"/>
                </a:solidFill>
              </a:rPr>
              <a:t>300,000 buildings significantly damaged (1 in 16 buildings)</a:t>
            </a:r>
          </a:p>
        </p:txBody>
      </p:sp>
      <p:sp>
        <p:nvSpPr>
          <p:cNvPr id="26627" name="Slide Number Placeholder 3"/>
          <p:cNvSpPr txBox="1">
            <a:spLocks noGrp="1"/>
          </p:cNvSpPr>
          <p:nvPr/>
        </p:nvSpPr>
        <p:spPr bwMode="auto">
          <a:xfrm>
            <a:off x="6553200" y="6356350"/>
            <a:ext cx="2133600" cy="365125"/>
          </a:xfrm>
          <a:prstGeom prst="rect">
            <a:avLst/>
          </a:prstGeom>
          <a:noFill/>
          <a:ln>
            <a:miter lim="800000"/>
            <a:headEnd/>
            <a:tailEnd/>
          </a:ln>
        </p:spPr>
        <p:txBody>
          <a:bodyPr anchor="ctr"/>
          <a:lstStyle/>
          <a:p>
            <a:pPr algn="r">
              <a:defRPr/>
            </a:pPr>
            <a:fld id="{31C3A3F5-ED6B-4FAC-95EF-61F8252FBF9E}" type="slidenum">
              <a:rPr lang="en-US" sz="1200" b="1">
                <a:solidFill>
                  <a:schemeClr val="bg1"/>
                </a:solidFill>
                <a:latin typeface="+mn-lt"/>
              </a:rPr>
              <a:pPr algn="r">
                <a:defRPr/>
              </a:pPr>
              <a:t>39</a:t>
            </a:fld>
            <a:endParaRPr lang="en-US" sz="1200" b="1">
              <a:solidFill>
                <a:schemeClr val="bg1"/>
              </a:solidFill>
              <a:latin typeface="+mn-lt"/>
            </a:endParaRPr>
          </a:p>
        </p:txBody>
      </p:sp>
      <p:pic>
        <p:nvPicPr>
          <p:cNvPr id="37892" name="Picture 4"/>
          <p:cNvPicPr>
            <a:picLocks noChangeAspect="1"/>
          </p:cNvPicPr>
          <p:nvPr/>
        </p:nvPicPr>
        <p:blipFill>
          <a:blip r:embed="rId2"/>
          <a:srcRect/>
          <a:stretch>
            <a:fillRect/>
          </a:stretch>
        </p:blipFill>
        <p:spPr bwMode="auto">
          <a:xfrm>
            <a:off x="1295400" y="341313"/>
            <a:ext cx="846138" cy="846137"/>
          </a:xfrm>
          <a:prstGeom prst="rect">
            <a:avLst/>
          </a:prstGeom>
          <a:noFill/>
          <a:ln w="9525">
            <a:noFill/>
            <a:miter lim="800000"/>
            <a:headEnd/>
            <a:tailEnd/>
          </a:ln>
        </p:spPr>
      </p:pic>
      <p:pic>
        <p:nvPicPr>
          <p:cNvPr id="37893" name="Picture 2" descr="https://snap.lacounty.gov/Image/LOGO_SNAP.png"/>
          <p:cNvPicPr>
            <a:picLocks noChangeAspect="1" noChangeArrowheads="1"/>
          </p:cNvPicPr>
          <p:nvPr/>
        </p:nvPicPr>
        <p:blipFill>
          <a:blip r:embed="rId3"/>
          <a:srcRect/>
          <a:stretch>
            <a:fillRect/>
          </a:stretch>
        </p:blipFill>
        <p:spPr bwMode="auto">
          <a:xfrm>
            <a:off x="76200" y="261938"/>
            <a:ext cx="1003300" cy="10048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2286000" y="274638"/>
            <a:ext cx="6400800" cy="1143000"/>
          </a:xfrm>
        </p:spPr>
        <p:txBody>
          <a:bodyPr/>
          <a:lstStyle/>
          <a:p>
            <a:pPr eaLnBrk="1" hangingPunct="1"/>
            <a:r>
              <a:rPr lang="en-US" smtClean="0">
                <a:solidFill>
                  <a:schemeClr val="bg1"/>
                </a:solidFill>
              </a:rPr>
              <a:t>Today’s Agenda</a:t>
            </a:r>
          </a:p>
        </p:txBody>
      </p:sp>
      <p:sp>
        <p:nvSpPr>
          <p:cNvPr id="18434" name="Content Placeholder 2"/>
          <p:cNvSpPr>
            <a:spLocks noGrp="1"/>
          </p:cNvSpPr>
          <p:nvPr>
            <p:ph sz="half" idx="1"/>
          </p:nvPr>
        </p:nvSpPr>
        <p:spPr>
          <a:xfrm>
            <a:off x="304800" y="1524000"/>
            <a:ext cx="8534400" cy="4525963"/>
          </a:xfrm>
        </p:spPr>
        <p:txBody>
          <a:bodyPr/>
          <a:lstStyle/>
          <a:p>
            <a:pPr lvl="1" indent="-514350" eaLnBrk="1" hangingPunct="1">
              <a:spcBef>
                <a:spcPct val="0"/>
              </a:spcBef>
              <a:buFont typeface="Arial" charset="0"/>
              <a:buNone/>
            </a:pPr>
            <a:r>
              <a:rPr lang="en-US" sz="3200" smtClean="0">
                <a:solidFill>
                  <a:schemeClr val="bg1"/>
                </a:solidFill>
              </a:rPr>
              <a:t>0800 – 0830	Registration</a:t>
            </a:r>
          </a:p>
          <a:p>
            <a:pPr lvl="1" indent="-514350" eaLnBrk="1" hangingPunct="1">
              <a:spcBef>
                <a:spcPct val="0"/>
              </a:spcBef>
              <a:buFont typeface="Arial" charset="0"/>
              <a:buNone/>
            </a:pPr>
            <a:r>
              <a:rPr lang="en-US" sz="3200" smtClean="0">
                <a:solidFill>
                  <a:schemeClr val="bg1"/>
                </a:solidFill>
              </a:rPr>
              <a:t>0830 – 0900	Opening Remarks/Administrative</a:t>
            </a:r>
          </a:p>
          <a:p>
            <a:pPr lvl="1" indent="-514350" eaLnBrk="1" hangingPunct="1">
              <a:spcBef>
                <a:spcPct val="0"/>
              </a:spcBef>
              <a:buFont typeface="Arial" charset="0"/>
              <a:buNone/>
            </a:pPr>
            <a:r>
              <a:rPr lang="en-US" sz="3200" smtClean="0">
                <a:solidFill>
                  <a:schemeClr val="bg1"/>
                </a:solidFill>
              </a:rPr>
              <a:t>0900 – 0945	Module 1 – Objective 1</a:t>
            </a:r>
          </a:p>
          <a:p>
            <a:pPr lvl="1" indent="-514350" eaLnBrk="1" hangingPunct="1">
              <a:spcBef>
                <a:spcPct val="0"/>
              </a:spcBef>
              <a:buFont typeface="Arial" charset="0"/>
              <a:buNone/>
            </a:pPr>
            <a:r>
              <a:rPr lang="en-US" sz="3200" smtClean="0">
                <a:solidFill>
                  <a:schemeClr val="bg1"/>
                </a:solidFill>
              </a:rPr>
              <a:t>0945 – 1000	Networking Break</a:t>
            </a:r>
          </a:p>
          <a:p>
            <a:pPr lvl="1" indent="-514350" eaLnBrk="1" hangingPunct="1">
              <a:spcBef>
                <a:spcPct val="0"/>
              </a:spcBef>
              <a:buFont typeface="Arial" charset="0"/>
              <a:buNone/>
            </a:pPr>
            <a:r>
              <a:rPr lang="en-US" sz="3200" smtClean="0">
                <a:solidFill>
                  <a:schemeClr val="bg1"/>
                </a:solidFill>
              </a:rPr>
              <a:t>1000 – 1130	Module 2 – Objectives 2 and 3</a:t>
            </a:r>
          </a:p>
          <a:p>
            <a:pPr lvl="1" indent="-514350" eaLnBrk="1" hangingPunct="1">
              <a:spcBef>
                <a:spcPct val="0"/>
              </a:spcBef>
              <a:buFont typeface="Arial" charset="0"/>
              <a:buNone/>
            </a:pPr>
            <a:r>
              <a:rPr lang="en-US" sz="3200" smtClean="0">
                <a:solidFill>
                  <a:schemeClr val="bg1"/>
                </a:solidFill>
              </a:rPr>
              <a:t>1130 – 1200	Participant Report Out/Hot Wash</a:t>
            </a:r>
          </a:p>
          <a:p>
            <a:pPr lvl="1" indent="-514350" eaLnBrk="1" hangingPunct="1">
              <a:spcBef>
                <a:spcPct val="0"/>
              </a:spcBef>
              <a:buFont typeface="Arial" charset="0"/>
              <a:buNone/>
            </a:pPr>
            <a:r>
              <a:rPr lang="en-US" sz="3200" smtClean="0">
                <a:solidFill>
                  <a:schemeClr val="bg1"/>
                </a:solidFill>
              </a:rPr>
              <a:t>1200 – 1215	Closing Remarks/Next Steps</a:t>
            </a:r>
          </a:p>
          <a:p>
            <a:pPr lvl="1" indent="-514350" eaLnBrk="1" hangingPunct="1">
              <a:spcBef>
                <a:spcPct val="0"/>
              </a:spcBef>
              <a:buFont typeface="Arial" charset="0"/>
              <a:buNone/>
            </a:pPr>
            <a:r>
              <a:rPr lang="en-US" sz="3200" smtClean="0">
                <a:solidFill>
                  <a:schemeClr val="bg1"/>
                </a:solidFill>
              </a:rPr>
              <a:t>1215		Adjourn</a:t>
            </a:r>
            <a:endParaRPr lang="en-US" sz="3000" smtClean="0">
              <a:solidFill>
                <a:schemeClr val="bg1"/>
              </a:solidFill>
            </a:endParaRPr>
          </a:p>
        </p:txBody>
      </p:sp>
      <p:sp>
        <p:nvSpPr>
          <p:cNvPr id="16388" name="Slide Number Placeholder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4750381-B61F-4F20-A3C1-61C1F3F8C90B}" type="slidenum">
              <a:rPr lang="en-US" b="1">
                <a:solidFill>
                  <a:schemeClr val="bg1"/>
                </a:solidFill>
              </a:rPr>
              <a:pPr fontAlgn="base">
                <a:spcBef>
                  <a:spcPct val="0"/>
                </a:spcBef>
                <a:spcAft>
                  <a:spcPct val="0"/>
                </a:spcAft>
                <a:defRPr/>
              </a:pPr>
              <a:t>4</a:t>
            </a:fld>
            <a:endParaRPr lang="en-US" b="1">
              <a:solidFill>
                <a:schemeClr val="bg1"/>
              </a:solidFill>
            </a:endParaRPr>
          </a:p>
        </p:txBody>
      </p:sp>
      <p:pic>
        <p:nvPicPr>
          <p:cNvPr id="18436" name="Picture 6"/>
          <p:cNvPicPr>
            <a:picLocks noChangeAspect="1"/>
          </p:cNvPicPr>
          <p:nvPr/>
        </p:nvPicPr>
        <p:blipFill>
          <a:blip r:embed="rId2"/>
          <a:srcRect/>
          <a:stretch>
            <a:fillRect/>
          </a:stretch>
        </p:blipFill>
        <p:spPr bwMode="auto">
          <a:xfrm>
            <a:off x="1295400" y="341313"/>
            <a:ext cx="846138" cy="846137"/>
          </a:xfrm>
          <a:prstGeom prst="rect">
            <a:avLst/>
          </a:prstGeom>
          <a:noFill/>
          <a:ln w="9525">
            <a:noFill/>
            <a:miter lim="800000"/>
            <a:headEnd/>
            <a:tailEnd/>
          </a:ln>
        </p:spPr>
      </p:pic>
      <p:pic>
        <p:nvPicPr>
          <p:cNvPr id="18437" name="Picture 2" descr="https://snap.lacounty.gov/Image/LOGO_SNAP.png"/>
          <p:cNvPicPr>
            <a:picLocks noChangeAspect="1" noChangeArrowheads="1"/>
          </p:cNvPicPr>
          <p:nvPr/>
        </p:nvPicPr>
        <p:blipFill>
          <a:blip r:embed="rId3"/>
          <a:srcRect/>
          <a:stretch>
            <a:fillRect/>
          </a:stretch>
        </p:blipFill>
        <p:spPr bwMode="auto">
          <a:xfrm>
            <a:off x="76200" y="261938"/>
            <a:ext cx="1003300" cy="10048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idx="4294967295"/>
          </p:nvPr>
        </p:nvSpPr>
        <p:spPr>
          <a:xfrm>
            <a:off x="2286000" y="274638"/>
            <a:ext cx="6400800" cy="1143000"/>
          </a:xfrm>
        </p:spPr>
        <p:txBody>
          <a:bodyPr/>
          <a:lstStyle/>
          <a:p>
            <a:pPr eaLnBrk="1" hangingPunct="1"/>
            <a:r>
              <a:rPr lang="en-US" sz="3600" smtClean="0">
                <a:solidFill>
                  <a:schemeClr val="bg1"/>
                </a:solidFill>
              </a:rPr>
              <a:t>Regional Earthquake Effects (cont’d)</a:t>
            </a:r>
          </a:p>
        </p:txBody>
      </p:sp>
      <p:sp>
        <p:nvSpPr>
          <p:cNvPr id="38914" name="Content Placeholder 2"/>
          <p:cNvSpPr>
            <a:spLocks noGrp="1"/>
          </p:cNvSpPr>
          <p:nvPr>
            <p:ph idx="4294967295"/>
          </p:nvPr>
        </p:nvSpPr>
        <p:spPr>
          <a:xfrm>
            <a:off x="457200" y="1447800"/>
            <a:ext cx="8229600" cy="4525963"/>
          </a:xfrm>
        </p:spPr>
        <p:txBody>
          <a:bodyPr/>
          <a:lstStyle/>
          <a:p>
            <a:r>
              <a:rPr lang="en-US" sz="2400" smtClean="0">
                <a:solidFill>
                  <a:schemeClr val="bg1"/>
                </a:solidFill>
              </a:rPr>
              <a:t>1,600 ignitions requiring a fire engine, 1,200 exceed capability of the first engine. In areas of dense wood-framed construction, these fires, if not controlled, will grow quickly to involve tens or hundreds of city blocks. Fires will have accounted for 885 deaths and $90 billion in property losses</a:t>
            </a:r>
          </a:p>
          <a:p>
            <a:r>
              <a:rPr lang="en-US" sz="2400" smtClean="0">
                <a:solidFill>
                  <a:schemeClr val="bg1"/>
                </a:solidFill>
              </a:rPr>
              <a:t>Electrical, telecommunications, potable water, wastewater, and communications utilities are damaged and inoperative.</a:t>
            </a:r>
          </a:p>
          <a:p>
            <a:r>
              <a:rPr lang="en-US" sz="2400" smtClean="0">
                <a:solidFill>
                  <a:schemeClr val="bg1"/>
                </a:solidFill>
              </a:rPr>
              <a:t>Transportation networks are disrupted</a:t>
            </a:r>
          </a:p>
          <a:p>
            <a:r>
              <a:rPr lang="en-US" sz="2400" smtClean="0">
                <a:solidFill>
                  <a:schemeClr val="bg1"/>
                </a:solidFill>
              </a:rPr>
              <a:t>542,000 individuals require shelter, to include those with access and functional needs. This includes over 50,000 toddlers and infants</a:t>
            </a:r>
          </a:p>
        </p:txBody>
      </p:sp>
      <p:sp>
        <p:nvSpPr>
          <p:cNvPr id="26627" name="Slide Number Placeholder 3"/>
          <p:cNvSpPr txBox="1">
            <a:spLocks noGrp="1"/>
          </p:cNvSpPr>
          <p:nvPr/>
        </p:nvSpPr>
        <p:spPr bwMode="auto">
          <a:xfrm>
            <a:off x="6553200" y="6356350"/>
            <a:ext cx="2133600" cy="365125"/>
          </a:xfrm>
          <a:prstGeom prst="rect">
            <a:avLst/>
          </a:prstGeom>
          <a:noFill/>
          <a:ln>
            <a:miter lim="800000"/>
            <a:headEnd/>
            <a:tailEnd/>
          </a:ln>
        </p:spPr>
        <p:txBody>
          <a:bodyPr anchor="ctr"/>
          <a:lstStyle/>
          <a:p>
            <a:pPr algn="r">
              <a:defRPr/>
            </a:pPr>
            <a:fld id="{6C29828B-F556-43FD-8D2A-6DCB320B40E8}" type="slidenum">
              <a:rPr lang="en-US" sz="1200" b="1">
                <a:solidFill>
                  <a:schemeClr val="bg1"/>
                </a:solidFill>
                <a:latin typeface="+mn-lt"/>
              </a:rPr>
              <a:pPr algn="r">
                <a:defRPr/>
              </a:pPr>
              <a:t>40</a:t>
            </a:fld>
            <a:endParaRPr lang="en-US" sz="1200" b="1">
              <a:solidFill>
                <a:schemeClr val="bg1"/>
              </a:solidFill>
              <a:latin typeface="+mn-lt"/>
            </a:endParaRPr>
          </a:p>
        </p:txBody>
      </p:sp>
      <p:pic>
        <p:nvPicPr>
          <p:cNvPr id="38916" name="Picture 4"/>
          <p:cNvPicPr>
            <a:picLocks noChangeAspect="1"/>
          </p:cNvPicPr>
          <p:nvPr/>
        </p:nvPicPr>
        <p:blipFill>
          <a:blip r:embed="rId2"/>
          <a:srcRect/>
          <a:stretch>
            <a:fillRect/>
          </a:stretch>
        </p:blipFill>
        <p:spPr bwMode="auto">
          <a:xfrm>
            <a:off x="1295400" y="341313"/>
            <a:ext cx="846138" cy="846137"/>
          </a:xfrm>
          <a:prstGeom prst="rect">
            <a:avLst/>
          </a:prstGeom>
          <a:noFill/>
          <a:ln w="9525">
            <a:noFill/>
            <a:miter lim="800000"/>
            <a:headEnd/>
            <a:tailEnd/>
          </a:ln>
        </p:spPr>
      </p:pic>
      <p:pic>
        <p:nvPicPr>
          <p:cNvPr id="38917" name="Picture 2" descr="https://snap.lacounty.gov/Image/LOGO_SNAP.png"/>
          <p:cNvPicPr>
            <a:picLocks noChangeAspect="1" noChangeArrowheads="1"/>
          </p:cNvPicPr>
          <p:nvPr/>
        </p:nvPicPr>
        <p:blipFill>
          <a:blip r:embed="rId3"/>
          <a:srcRect/>
          <a:stretch>
            <a:fillRect/>
          </a:stretch>
        </p:blipFill>
        <p:spPr bwMode="auto">
          <a:xfrm>
            <a:off x="76200" y="261938"/>
            <a:ext cx="1003300" cy="10048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idx="4294967295"/>
          </p:nvPr>
        </p:nvSpPr>
        <p:spPr>
          <a:xfrm>
            <a:off x="2286000" y="274638"/>
            <a:ext cx="6400800" cy="1143000"/>
          </a:xfrm>
        </p:spPr>
        <p:txBody>
          <a:bodyPr/>
          <a:lstStyle/>
          <a:p>
            <a:pPr eaLnBrk="1" hangingPunct="1"/>
            <a:r>
              <a:rPr lang="en-US" sz="3600" smtClean="0">
                <a:solidFill>
                  <a:schemeClr val="bg1"/>
                </a:solidFill>
              </a:rPr>
              <a:t>Regional Earthquake Effects (cont’d)</a:t>
            </a:r>
          </a:p>
        </p:txBody>
      </p:sp>
      <p:sp>
        <p:nvSpPr>
          <p:cNvPr id="39938" name="Content Placeholder 2"/>
          <p:cNvSpPr>
            <a:spLocks noGrp="1"/>
          </p:cNvSpPr>
          <p:nvPr>
            <p:ph idx="4294967295"/>
          </p:nvPr>
        </p:nvSpPr>
        <p:spPr>
          <a:xfrm>
            <a:off x="457200" y="1447800"/>
            <a:ext cx="8229600" cy="4525963"/>
          </a:xfrm>
        </p:spPr>
        <p:txBody>
          <a:bodyPr/>
          <a:lstStyle/>
          <a:p>
            <a:r>
              <a:rPr lang="en-US" smtClean="0">
                <a:solidFill>
                  <a:schemeClr val="bg1"/>
                </a:solidFill>
              </a:rPr>
              <a:t>2.5 million individuals shelter-in-place and need basic resource support (e.g., food, water, ice)</a:t>
            </a:r>
          </a:p>
          <a:p>
            <a:r>
              <a:rPr lang="en-US" smtClean="0">
                <a:solidFill>
                  <a:schemeClr val="bg1"/>
                </a:solidFill>
              </a:rPr>
              <a:t>267,000 displaced household pets</a:t>
            </a:r>
          </a:p>
          <a:p>
            <a:r>
              <a:rPr lang="en-US" smtClean="0">
                <a:solidFill>
                  <a:schemeClr val="bg1"/>
                </a:solidFill>
              </a:rPr>
              <a:t>4,500 rescues</a:t>
            </a:r>
          </a:p>
          <a:p>
            <a:r>
              <a:rPr lang="en-US" smtClean="0">
                <a:solidFill>
                  <a:schemeClr val="bg1"/>
                </a:solidFill>
              </a:rPr>
              <a:t>$213 billion damages</a:t>
            </a:r>
          </a:p>
        </p:txBody>
      </p:sp>
      <p:sp>
        <p:nvSpPr>
          <p:cNvPr id="26627" name="Slide Number Placeholder 3"/>
          <p:cNvSpPr txBox="1">
            <a:spLocks noGrp="1"/>
          </p:cNvSpPr>
          <p:nvPr/>
        </p:nvSpPr>
        <p:spPr bwMode="auto">
          <a:xfrm>
            <a:off x="6553200" y="6356350"/>
            <a:ext cx="2133600" cy="365125"/>
          </a:xfrm>
          <a:prstGeom prst="rect">
            <a:avLst/>
          </a:prstGeom>
          <a:noFill/>
          <a:ln>
            <a:miter lim="800000"/>
            <a:headEnd/>
            <a:tailEnd/>
          </a:ln>
        </p:spPr>
        <p:txBody>
          <a:bodyPr anchor="ctr"/>
          <a:lstStyle/>
          <a:p>
            <a:pPr algn="r">
              <a:defRPr/>
            </a:pPr>
            <a:fld id="{12FE3687-86AC-4D2E-8A92-3795D9AB7AA5}" type="slidenum">
              <a:rPr lang="en-US" sz="1200" b="1">
                <a:solidFill>
                  <a:schemeClr val="bg1"/>
                </a:solidFill>
                <a:latin typeface="+mn-lt"/>
              </a:rPr>
              <a:pPr algn="r">
                <a:defRPr/>
              </a:pPr>
              <a:t>41</a:t>
            </a:fld>
            <a:endParaRPr lang="en-US" sz="1200" b="1">
              <a:solidFill>
                <a:schemeClr val="bg1"/>
              </a:solidFill>
              <a:latin typeface="+mn-lt"/>
            </a:endParaRPr>
          </a:p>
        </p:txBody>
      </p:sp>
      <p:pic>
        <p:nvPicPr>
          <p:cNvPr id="39940" name="Picture 4"/>
          <p:cNvPicPr>
            <a:picLocks noChangeAspect="1"/>
          </p:cNvPicPr>
          <p:nvPr/>
        </p:nvPicPr>
        <p:blipFill>
          <a:blip r:embed="rId2"/>
          <a:srcRect/>
          <a:stretch>
            <a:fillRect/>
          </a:stretch>
        </p:blipFill>
        <p:spPr bwMode="auto">
          <a:xfrm>
            <a:off x="1295400" y="341313"/>
            <a:ext cx="846138" cy="846137"/>
          </a:xfrm>
          <a:prstGeom prst="rect">
            <a:avLst/>
          </a:prstGeom>
          <a:noFill/>
          <a:ln w="9525">
            <a:noFill/>
            <a:miter lim="800000"/>
            <a:headEnd/>
            <a:tailEnd/>
          </a:ln>
        </p:spPr>
      </p:pic>
      <p:pic>
        <p:nvPicPr>
          <p:cNvPr id="39941" name="Picture 2" descr="https://snap.lacounty.gov/Image/LOGO_SNAP.png"/>
          <p:cNvPicPr>
            <a:picLocks noChangeAspect="1" noChangeArrowheads="1"/>
          </p:cNvPicPr>
          <p:nvPr/>
        </p:nvPicPr>
        <p:blipFill>
          <a:blip r:embed="rId3"/>
          <a:srcRect/>
          <a:stretch>
            <a:fillRect/>
          </a:stretch>
        </p:blipFill>
        <p:spPr bwMode="auto">
          <a:xfrm>
            <a:off x="76200" y="261938"/>
            <a:ext cx="1003300" cy="10048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idx="4294967295"/>
          </p:nvPr>
        </p:nvSpPr>
        <p:spPr>
          <a:xfrm>
            <a:off x="2286000" y="274638"/>
            <a:ext cx="6400800" cy="1143000"/>
          </a:xfrm>
        </p:spPr>
        <p:txBody>
          <a:bodyPr/>
          <a:lstStyle/>
          <a:p>
            <a:pPr eaLnBrk="1" hangingPunct="1"/>
            <a:r>
              <a:rPr lang="en-US" sz="3800" smtClean="0">
                <a:solidFill>
                  <a:schemeClr val="bg1"/>
                </a:solidFill>
              </a:rPr>
              <a:t>Operational Area             Earthquake Effects</a:t>
            </a:r>
          </a:p>
        </p:txBody>
      </p:sp>
      <p:sp>
        <p:nvSpPr>
          <p:cNvPr id="40962" name="Content Placeholder 2"/>
          <p:cNvSpPr>
            <a:spLocks noGrp="1"/>
          </p:cNvSpPr>
          <p:nvPr>
            <p:ph idx="4294967295"/>
          </p:nvPr>
        </p:nvSpPr>
        <p:spPr>
          <a:xfrm>
            <a:off x="457200" y="1447800"/>
            <a:ext cx="8229600" cy="4525963"/>
          </a:xfrm>
        </p:spPr>
        <p:txBody>
          <a:bodyPr/>
          <a:lstStyle/>
          <a:p>
            <a:r>
              <a:rPr lang="en-US" sz="2800" smtClean="0">
                <a:solidFill>
                  <a:schemeClr val="bg1"/>
                </a:solidFill>
              </a:rPr>
              <a:t>~39,000 buildings damaged; ~4,500 beyond repair. Essential facilities are structurally sound.</a:t>
            </a:r>
          </a:p>
          <a:p>
            <a:r>
              <a:rPr lang="en-US" sz="2800" smtClean="0">
                <a:solidFill>
                  <a:schemeClr val="bg1"/>
                </a:solidFill>
              </a:rPr>
              <a:t>~1,500 displaced households</a:t>
            </a:r>
          </a:p>
          <a:p>
            <a:r>
              <a:rPr lang="en-US" sz="2800" smtClean="0">
                <a:solidFill>
                  <a:schemeClr val="bg1"/>
                </a:solidFill>
              </a:rPr>
              <a:t>3,400 injuries and 42 deaths</a:t>
            </a:r>
          </a:p>
          <a:p>
            <a:r>
              <a:rPr lang="en-US" sz="2800" smtClean="0">
                <a:solidFill>
                  <a:schemeClr val="bg1"/>
                </a:solidFill>
              </a:rPr>
              <a:t>Transportation systems do not sustain significant damage</a:t>
            </a:r>
          </a:p>
          <a:p>
            <a:r>
              <a:rPr lang="en-US" sz="2800" smtClean="0">
                <a:solidFill>
                  <a:schemeClr val="bg1"/>
                </a:solidFill>
              </a:rPr>
              <a:t>Utility systems and other critical lifelines are heavily damaged and require inspections and extensive repairs</a:t>
            </a:r>
          </a:p>
        </p:txBody>
      </p:sp>
      <p:sp>
        <p:nvSpPr>
          <p:cNvPr id="26627" name="Slide Number Placeholder 3"/>
          <p:cNvSpPr txBox="1">
            <a:spLocks noGrp="1"/>
          </p:cNvSpPr>
          <p:nvPr/>
        </p:nvSpPr>
        <p:spPr bwMode="auto">
          <a:xfrm>
            <a:off x="6553200" y="6356350"/>
            <a:ext cx="2133600" cy="365125"/>
          </a:xfrm>
          <a:prstGeom prst="rect">
            <a:avLst/>
          </a:prstGeom>
          <a:noFill/>
          <a:ln>
            <a:miter lim="800000"/>
            <a:headEnd/>
            <a:tailEnd/>
          </a:ln>
        </p:spPr>
        <p:txBody>
          <a:bodyPr anchor="ctr"/>
          <a:lstStyle/>
          <a:p>
            <a:pPr algn="r">
              <a:defRPr/>
            </a:pPr>
            <a:fld id="{829BF1F5-DF5C-48B3-9AD1-6132E486C569}" type="slidenum">
              <a:rPr lang="en-US" sz="1200" b="1">
                <a:solidFill>
                  <a:schemeClr val="bg1"/>
                </a:solidFill>
                <a:latin typeface="+mn-lt"/>
              </a:rPr>
              <a:pPr algn="r">
                <a:defRPr/>
              </a:pPr>
              <a:t>42</a:t>
            </a:fld>
            <a:endParaRPr lang="en-US" sz="1200" b="1">
              <a:solidFill>
                <a:schemeClr val="bg1"/>
              </a:solidFill>
              <a:latin typeface="+mn-lt"/>
            </a:endParaRPr>
          </a:p>
        </p:txBody>
      </p:sp>
      <p:pic>
        <p:nvPicPr>
          <p:cNvPr id="40964" name="Picture 4"/>
          <p:cNvPicPr>
            <a:picLocks noChangeAspect="1"/>
          </p:cNvPicPr>
          <p:nvPr/>
        </p:nvPicPr>
        <p:blipFill>
          <a:blip r:embed="rId2"/>
          <a:srcRect/>
          <a:stretch>
            <a:fillRect/>
          </a:stretch>
        </p:blipFill>
        <p:spPr bwMode="auto">
          <a:xfrm>
            <a:off x="1295400" y="341313"/>
            <a:ext cx="846138" cy="846137"/>
          </a:xfrm>
          <a:prstGeom prst="rect">
            <a:avLst/>
          </a:prstGeom>
          <a:noFill/>
          <a:ln w="9525">
            <a:noFill/>
            <a:miter lim="800000"/>
            <a:headEnd/>
            <a:tailEnd/>
          </a:ln>
        </p:spPr>
      </p:pic>
      <p:pic>
        <p:nvPicPr>
          <p:cNvPr id="40965" name="Picture 2" descr="https://snap.lacounty.gov/Image/LOGO_SNAP.png"/>
          <p:cNvPicPr>
            <a:picLocks noChangeAspect="1" noChangeArrowheads="1"/>
          </p:cNvPicPr>
          <p:nvPr/>
        </p:nvPicPr>
        <p:blipFill>
          <a:blip r:embed="rId3"/>
          <a:srcRect/>
          <a:stretch>
            <a:fillRect/>
          </a:stretch>
        </p:blipFill>
        <p:spPr bwMode="auto">
          <a:xfrm>
            <a:off x="76200" y="261938"/>
            <a:ext cx="1003300" cy="10048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idx="4294967295"/>
          </p:nvPr>
        </p:nvSpPr>
        <p:spPr>
          <a:xfrm>
            <a:off x="2286000" y="274638"/>
            <a:ext cx="6400800" cy="1143000"/>
          </a:xfrm>
        </p:spPr>
        <p:txBody>
          <a:bodyPr/>
          <a:lstStyle/>
          <a:p>
            <a:pPr eaLnBrk="1" hangingPunct="1"/>
            <a:r>
              <a:rPr lang="en-US" sz="3800" smtClean="0">
                <a:solidFill>
                  <a:schemeClr val="bg1"/>
                </a:solidFill>
              </a:rPr>
              <a:t>Operational Area             Earthquake Effects - Fuel</a:t>
            </a:r>
          </a:p>
        </p:txBody>
      </p:sp>
      <p:sp>
        <p:nvSpPr>
          <p:cNvPr id="41986" name="Content Placeholder 2"/>
          <p:cNvSpPr>
            <a:spLocks noGrp="1"/>
          </p:cNvSpPr>
          <p:nvPr>
            <p:ph idx="4294967295"/>
          </p:nvPr>
        </p:nvSpPr>
        <p:spPr>
          <a:xfrm>
            <a:off x="457200" y="1447800"/>
            <a:ext cx="8229600" cy="4525963"/>
          </a:xfrm>
        </p:spPr>
        <p:txBody>
          <a:bodyPr/>
          <a:lstStyle/>
          <a:p>
            <a:r>
              <a:rPr lang="en-US" sz="1800" smtClean="0">
                <a:solidFill>
                  <a:schemeClr val="bg1"/>
                </a:solidFill>
              </a:rPr>
              <a:t>Fuel – Crippling impacts will occur to fuel refining, distribution and point of sales facilities. Refineries and tank farms may catch fire and burn for many days. Point of sales and fleet fuel facilities will be unable to dispense fuel until electric power is restored. Fuel will be a critical, priority resource requirement for all response operations. The earthquake will damage the following:</a:t>
            </a:r>
          </a:p>
          <a:p>
            <a:pPr lvl="1"/>
            <a:r>
              <a:rPr lang="en-US" sz="1800" smtClean="0">
                <a:solidFill>
                  <a:schemeClr val="bg1"/>
                </a:solidFill>
              </a:rPr>
              <a:t>Refining facilities, including crude oil marine terminals</a:t>
            </a:r>
          </a:p>
          <a:p>
            <a:pPr lvl="1"/>
            <a:r>
              <a:rPr lang="en-US" sz="1800" smtClean="0">
                <a:solidFill>
                  <a:schemeClr val="bg1"/>
                </a:solidFill>
              </a:rPr>
              <a:t>Tank farms and other storage facilities</a:t>
            </a:r>
          </a:p>
          <a:p>
            <a:pPr lvl="1"/>
            <a:r>
              <a:rPr lang="en-US" sz="1800" smtClean="0">
                <a:solidFill>
                  <a:schemeClr val="bg1"/>
                </a:solidFill>
              </a:rPr>
              <a:t>Pipelines and other fuel distribution facilities</a:t>
            </a:r>
          </a:p>
          <a:p>
            <a:pPr lvl="1"/>
            <a:r>
              <a:rPr lang="en-US" sz="1800" smtClean="0">
                <a:solidFill>
                  <a:schemeClr val="bg1"/>
                </a:solidFill>
              </a:rPr>
              <a:t>Local government fuel facilities and commercial retail operations</a:t>
            </a:r>
          </a:p>
          <a:p>
            <a:pPr lvl="1"/>
            <a:r>
              <a:rPr lang="en-US" sz="1800" smtClean="0">
                <a:solidFill>
                  <a:schemeClr val="bg1"/>
                </a:solidFill>
              </a:rPr>
              <a:t>In areas without electricity, loss of power and internet connectivity will prevent fuel from being dispensed except where emergency generator power is available</a:t>
            </a:r>
          </a:p>
          <a:p>
            <a:pPr lvl="1"/>
            <a:r>
              <a:rPr lang="en-US" sz="1800" smtClean="0">
                <a:solidFill>
                  <a:schemeClr val="bg1"/>
                </a:solidFill>
              </a:rPr>
              <a:t>Transportation agencies and city agency fleets generally have one to three days of fuel on hand.</a:t>
            </a:r>
          </a:p>
        </p:txBody>
      </p:sp>
      <p:sp>
        <p:nvSpPr>
          <p:cNvPr id="26627" name="Slide Number Placeholder 3"/>
          <p:cNvSpPr txBox="1">
            <a:spLocks noGrp="1"/>
          </p:cNvSpPr>
          <p:nvPr/>
        </p:nvSpPr>
        <p:spPr bwMode="auto">
          <a:xfrm>
            <a:off x="6553200" y="6356350"/>
            <a:ext cx="2133600" cy="365125"/>
          </a:xfrm>
          <a:prstGeom prst="rect">
            <a:avLst/>
          </a:prstGeom>
          <a:noFill/>
          <a:ln>
            <a:miter lim="800000"/>
            <a:headEnd/>
            <a:tailEnd/>
          </a:ln>
        </p:spPr>
        <p:txBody>
          <a:bodyPr anchor="ctr"/>
          <a:lstStyle/>
          <a:p>
            <a:pPr algn="r">
              <a:defRPr/>
            </a:pPr>
            <a:fld id="{4C344E2E-F883-4E56-A3F8-572DA1779CB8}" type="slidenum">
              <a:rPr lang="en-US" sz="1200" b="1">
                <a:solidFill>
                  <a:schemeClr val="bg1"/>
                </a:solidFill>
                <a:latin typeface="+mn-lt"/>
              </a:rPr>
              <a:pPr algn="r">
                <a:defRPr/>
              </a:pPr>
              <a:t>43</a:t>
            </a:fld>
            <a:endParaRPr lang="en-US" sz="1200" b="1">
              <a:solidFill>
                <a:schemeClr val="bg1"/>
              </a:solidFill>
              <a:latin typeface="+mn-lt"/>
            </a:endParaRPr>
          </a:p>
        </p:txBody>
      </p:sp>
      <p:pic>
        <p:nvPicPr>
          <p:cNvPr id="41988" name="Picture 4"/>
          <p:cNvPicPr>
            <a:picLocks noChangeAspect="1"/>
          </p:cNvPicPr>
          <p:nvPr/>
        </p:nvPicPr>
        <p:blipFill>
          <a:blip r:embed="rId2"/>
          <a:srcRect/>
          <a:stretch>
            <a:fillRect/>
          </a:stretch>
        </p:blipFill>
        <p:spPr bwMode="auto">
          <a:xfrm>
            <a:off x="1295400" y="341313"/>
            <a:ext cx="846138" cy="846137"/>
          </a:xfrm>
          <a:prstGeom prst="rect">
            <a:avLst/>
          </a:prstGeom>
          <a:noFill/>
          <a:ln w="9525">
            <a:noFill/>
            <a:miter lim="800000"/>
            <a:headEnd/>
            <a:tailEnd/>
          </a:ln>
        </p:spPr>
      </p:pic>
      <p:pic>
        <p:nvPicPr>
          <p:cNvPr id="41989" name="Picture 2" descr="https://snap.lacounty.gov/Image/LOGO_SNAP.png"/>
          <p:cNvPicPr>
            <a:picLocks noChangeAspect="1" noChangeArrowheads="1"/>
          </p:cNvPicPr>
          <p:nvPr/>
        </p:nvPicPr>
        <p:blipFill>
          <a:blip r:embed="rId3"/>
          <a:srcRect/>
          <a:stretch>
            <a:fillRect/>
          </a:stretch>
        </p:blipFill>
        <p:spPr bwMode="auto">
          <a:xfrm>
            <a:off x="76200" y="261938"/>
            <a:ext cx="1003300" cy="10048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idx="4294967295"/>
          </p:nvPr>
        </p:nvSpPr>
        <p:spPr>
          <a:xfrm>
            <a:off x="2286000" y="274638"/>
            <a:ext cx="6400800" cy="1143000"/>
          </a:xfrm>
        </p:spPr>
        <p:txBody>
          <a:bodyPr/>
          <a:lstStyle/>
          <a:p>
            <a:pPr eaLnBrk="1" hangingPunct="1"/>
            <a:r>
              <a:rPr lang="en-US" sz="3800" smtClean="0">
                <a:solidFill>
                  <a:schemeClr val="bg1"/>
                </a:solidFill>
              </a:rPr>
              <a:t>Operational Area             Earthquake Effects - Water</a:t>
            </a:r>
          </a:p>
        </p:txBody>
      </p:sp>
      <p:sp>
        <p:nvSpPr>
          <p:cNvPr id="43010" name="Content Placeholder 2"/>
          <p:cNvSpPr>
            <a:spLocks noGrp="1"/>
          </p:cNvSpPr>
          <p:nvPr>
            <p:ph idx="4294967295"/>
          </p:nvPr>
        </p:nvSpPr>
        <p:spPr>
          <a:xfrm>
            <a:off x="457200" y="1447800"/>
            <a:ext cx="8229600" cy="4525963"/>
          </a:xfrm>
        </p:spPr>
        <p:txBody>
          <a:bodyPr/>
          <a:lstStyle/>
          <a:p>
            <a:r>
              <a:rPr lang="en-US" sz="2400" smtClean="0">
                <a:solidFill>
                  <a:schemeClr val="bg1"/>
                </a:solidFill>
              </a:rPr>
              <a:t>Water – Much of the water for the LACOA comes from out of the area. Aqueducts and pipes supplying this water cross the fault and may fail. Ground water wells may be inoperative due to loss of electric power. Additionally, ground water may be contaminated from toxic spills. Potable water supply systems sustain major damage because of the following:</a:t>
            </a:r>
          </a:p>
          <a:p>
            <a:pPr lvl="1"/>
            <a:r>
              <a:rPr lang="en-US" sz="2000" smtClean="0">
                <a:solidFill>
                  <a:schemeClr val="bg1"/>
                </a:solidFill>
              </a:rPr>
              <a:t>Extensive damage to pipelines from ground deformation</a:t>
            </a:r>
          </a:p>
          <a:p>
            <a:pPr lvl="1"/>
            <a:r>
              <a:rPr lang="en-US" sz="2000" smtClean="0">
                <a:solidFill>
                  <a:schemeClr val="bg1"/>
                </a:solidFill>
              </a:rPr>
              <a:t>Interruption of pumps and treatment due to power outages </a:t>
            </a:r>
          </a:p>
          <a:p>
            <a:pPr lvl="1"/>
            <a:r>
              <a:rPr lang="en-US" sz="2000" smtClean="0">
                <a:solidFill>
                  <a:schemeClr val="bg1"/>
                </a:solidFill>
              </a:rPr>
              <a:t>Damage to treatment facilities, storage facilities, and distribution infrastructure </a:t>
            </a:r>
          </a:p>
          <a:p>
            <a:pPr lvl="1"/>
            <a:r>
              <a:rPr lang="en-US" sz="2000" smtClean="0">
                <a:solidFill>
                  <a:schemeClr val="bg1"/>
                </a:solidFill>
              </a:rPr>
              <a:t>Contamination of potable water systems because of damaged lines</a:t>
            </a:r>
          </a:p>
        </p:txBody>
      </p:sp>
      <p:sp>
        <p:nvSpPr>
          <p:cNvPr id="26627" name="Slide Number Placeholder 3"/>
          <p:cNvSpPr txBox="1">
            <a:spLocks noGrp="1"/>
          </p:cNvSpPr>
          <p:nvPr/>
        </p:nvSpPr>
        <p:spPr bwMode="auto">
          <a:xfrm>
            <a:off x="6553200" y="6356350"/>
            <a:ext cx="2133600" cy="365125"/>
          </a:xfrm>
          <a:prstGeom prst="rect">
            <a:avLst/>
          </a:prstGeom>
          <a:noFill/>
          <a:ln>
            <a:miter lim="800000"/>
            <a:headEnd/>
            <a:tailEnd/>
          </a:ln>
        </p:spPr>
        <p:txBody>
          <a:bodyPr anchor="ctr"/>
          <a:lstStyle/>
          <a:p>
            <a:pPr algn="r">
              <a:defRPr/>
            </a:pPr>
            <a:fld id="{1E4DDC92-83D3-4A19-9E55-42A0C5B9A13B}" type="slidenum">
              <a:rPr lang="en-US" sz="1200" b="1">
                <a:solidFill>
                  <a:schemeClr val="bg1"/>
                </a:solidFill>
                <a:latin typeface="+mn-lt"/>
              </a:rPr>
              <a:pPr algn="r">
                <a:defRPr/>
              </a:pPr>
              <a:t>44</a:t>
            </a:fld>
            <a:endParaRPr lang="en-US" sz="1200" b="1">
              <a:solidFill>
                <a:schemeClr val="bg1"/>
              </a:solidFill>
              <a:latin typeface="+mn-lt"/>
            </a:endParaRPr>
          </a:p>
        </p:txBody>
      </p:sp>
      <p:pic>
        <p:nvPicPr>
          <p:cNvPr id="43012" name="Picture 4"/>
          <p:cNvPicPr>
            <a:picLocks noChangeAspect="1"/>
          </p:cNvPicPr>
          <p:nvPr/>
        </p:nvPicPr>
        <p:blipFill>
          <a:blip r:embed="rId2"/>
          <a:srcRect/>
          <a:stretch>
            <a:fillRect/>
          </a:stretch>
        </p:blipFill>
        <p:spPr bwMode="auto">
          <a:xfrm>
            <a:off x="1295400" y="341313"/>
            <a:ext cx="846138" cy="846137"/>
          </a:xfrm>
          <a:prstGeom prst="rect">
            <a:avLst/>
          </a:prstGeom>
          <a:noFill/>
          <a:ln w="9525">
            <a:noFill/>
            <a:miter lim="800000"/>
            <a:headEnd/>
            <a:tailEnd/>
          </a:ln>
        </p:spPr>
      </p:pic>
      <p:pic>
        <p:nvPicPr>
          <p:cNvPr id="43013" name="Picture 2" descr="https://snap.lacounty.gov/Image/LOGO_SNAP.png"/>
          <p:cNvPicPr>
            <a:picLocks noChangeAspect="1" noChangeArrowheads="1"/>
          </p:cNvPicPr>
          <p:nvPr/>
        </p:nvPicPr>
        <p:blipFill>
          <a:blip r:embed="rId3"/>
          <a:srcRect/>
          <a:stretch>
            <a:fillRect/>
          </a:stretch>
        </p:blipFill>
        <p:spPr bwMode="auto">
          <a:xfrm>
            <a:off x="76200" y="261938"/>
            <a:ext cx="1003300" cy="10048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idx="4294967295"/>
          </p:nvPr>
        </p:nvSpPr>
        <p:spPr>
          <a:xfrm>
            <a:off x="2286000" y="274638"/>
            <a:ext cx="6400800" cy="1143000"/>
          </a:xfrm>
        </p:spPr>
        <p:txBody>
          <a:bodyPr/>
          <a:lstStyle/>
          <a:p>
            <a:pPr eaLnBrk="1" hangingPunct="1"/>
            <a:r>
              <a:rPr lang="en-US" sz="3800" smtClean="0">
                <a:solidFill>
                  <a:schemeClr val="bg1"/>
                </a:solidFill>
              </a:rPr>
              <a:t>Operational Area             Earthquake Effects - Food</a:t>
            </a:r>
          </a:p>
        </p:txBody>
      </p:sp>
      <p:sp>
        <p:nvSpPr>
          <p:cNvPr id="44034" name="Content Placeholder 2"/>
          <p:cNvSpPr>
            <a:spLocks noGrp="1"/>
          </p:cNvSpPr>
          <p:nvPr>
            <p:ph idx="4294967295"/>
          </p:nvPr>
        </p:nvSpPr>
        <p:spPr>
          <a:xfrm>
            <a:off x="457200" y="1447800"/>
            <a:ext cx="8229600" cy="4525963"/>
          </a:xfrm>
        </p:spPr>
        <p:txBody>
          <a:bodyPr/>
          <a:lstStyle/>
          <a:p>
            <a:r>
              <a:rPr lang="en-US" sz="2000" smtClean="0">
                <a:solidFill>
                  <a:schemeClr val="bg1"/>
                </a:solidFill>
              </a:rPr>
              <a:t>Food - Many households have not stored sufficient supplies of nonperishable food necessary to sustain life until utility crews restore power and water are restored and food distribution systems have been reestablished. The following list provides the personnel impacts and potential programs that will likely result from the damaged food system:</a:t>
            </a:r>
          </a:p>
          <a:p>
            <a:pPr lvl="1"/>
            <a:r>
              <a:rPr lang="en-US" sz="1800" smtClean="0">
                <a:solidFill>
                  <a:schemeClr val="bg1"/>
                </a:solidFill>
              </a:rPr>
              <a:t>Significant impacts to the food supply chain due to damage to grocery stores, warehouses, and food distribution centers, in combination with disruptions to the regional transportation system, will limit the amount of food available. </a:t>
            </a:r>
          </a:p>
          <a:p>
            <a:pPr lvl="1"/>
            <a:r>
              <a:rPr lang="en-US" sz="1800" smtClean="0">
                <a:solidFill>
                  <a:schemeClr val="bg1"/>
                </a:solidFill>
              </a:rPr>
              <a:t>Disaster service workers will need food and water in order to respond effectively and continue operations.</a:t>
            </a:r>
          </a:p>
          <a:p>
            <a:pPr lvl="1"/>
            <a:r>
              <a:rPr lang="en-US" sz="1800" smtClean="0">
                <a:solidFill>
                  <a:schemeClr val="bg1"/>
                </a:solidFill>
              </a:rPr>
              <a:t>Local jurisdictions will establish initial feeding programs that include packaged food, such as Meals, Ready-to-Eat (MREs) and Heater Meals, but will expand to include warm, prepared food as mobile kitchens are established. </a:t>
            </a:r>
          </a:p>
        </p:txBody>
      </p:sp>
      <p:sp>
        <p:nvSpPr>
          <p:cNvPr id="26627" name="Slide Number Placeholder 3"/>
          <p:cNvSpPr txBox="1">
            <a:spLocks noGrp="1"/>
          </p:cNvSpPr>
          <p:nvPr/>
        </p:nvSpPr>
        <p:spPr bwMode="auto">
          <a:xfrm>
            <a:off x="6553200" y="6356350"/>
            <a:ext cx="2133600" cy="365125"/>
          </a:xfrm>
          <a:prstGeom prst="rect">
            <a:avLst/>
          </a:prstGeom>
          <a:noFill/>
          <a:ln>
            <a:miter lim="800000"/>
            <a:headEnd/>
            <a:tailEnd/>
          </a:ln>
        </p:spPr>
        <p:txBody>
          <a:bodyPr anchor="ctr"/>
          <a:lstStyle/>
          <a:p>
            <a:pPr algn="r">
              <a:defRPr/>
            </a:pPr>
            <a:fld id="{407B31A1-4888-4C6C-A892-FE099DEB9867}" type="slidenum">
              <a:rPr lang="en-US" sz="1200" b="1">
                <a:solidFill>
                  <a:schemeClr val="bg1"/>
                </a:solidFill>
                <a:latin typeface="+mn-lt"/>
              </a:rPr>
              <a:pPr algn="r">
                <a:defRPr/>
              </a:pPr>
              <a:t>45</a:t>
            </a:fld>
            <a:endParaRPr lang="en-US" sz="1200" b="1">
              <a:solidFill>
                <a:schemeClr val="bg1"/>
              </a:solidFill>
              <a:latin typeface="+mn-lt"/>
            </a:endParaRPr>
          </a:p>
        </p:txBody>
      </p:sp>
      <p:pic>
        <p:nvPicPr>
          <p:cNvPr id="44036" name="Picture 4"/>
          <p:cNvPicPr>
            <a:picLocks noChangeAspect="1"/>
          </p:cNvPicPr>
          <p:nvPr/>
        </p:nvPicPr>
        <p:blipFill>
          <a:blip r:embed="rId2"/>
          <a:srcRect/>
          <a:stretch>
            <a:fillRect/>
          </a:stretch>
        </p:blipFill>
        <p:spPr bwMode="auto">
          <a:xfrm>
            <a:off x="1295400" y="341313"/>
            <a:ext cx="846138" cy="846137"/>
          </a:xfrm>
          <a:prstGeom prst="rect">
            <a:avLst/>
          </a:prstGeom>
          <a:noFill/>
          <a:ln w="9525">
            <a:noFill/>
            <a:miter lim="800000"/>
            <a:headEnd/>
            <a:tailEnd/>
          </a:ln>
        </p:spPr>
      </p:pic>
      <p:pic>
        <p:nvPicPr>
          <p:cNvPr id="44037" name="Picture 2" descr="https://snap.lacounty.gov/Image/LOGO_SNAP.png"/>
          <p:cNvPicPr>
            <a:picLocks noChangeAspect="1" noChangeArrowheads="1"/>
          </p:cNvPicPr>
          <p:nvPr/>
        </p:nvPicPr>
        <p:blipFill>
          <a:blip r:embed="rId3"/>
          <a:srcRect/>
          <a:stretch>
            <a:fillRect/>
          </a:stretch>
        </p:blipFill>
        <p:spPr bwMode="auto">
          <a:xfrm>
            <a:off x="76200" y="261938"/>
            <a:ext cx="1003300" cy="10048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idx="4294967295"/>
          </p:nvPr>
        </p:nvSpPr>
        <p:spPr>
          <a:xfrm>
            <a:off x="2286000" y="274638"/>
            <a:ext cx="6400800" cy="1143000"/>
          </a:xfrm>
        </p:spPr>
        <p:txBody>
          <a:bodyPr/>
          <a:lstStyle/>
          <a:p>
            <a:pPr eaLnBrk="1" hangingPunct="1"/>
            <a:r>
              <a:rPr lang="en-US" sz="3800" smtClean="0">
                <a:solidFill>
                  <a:schemeClr val="bg1"/>
                </a:solidFill>
              </a:rPr>
              <a:t>Operational Area             Earthquake Effects - Sanitation</a:t>
            </a:r>
          </a:p>
        </p:txBody>
      </p:sp>
      <p:sp>
        <p:nvSpPr>
          <p:cNvPr id="45058" name="Content Placeholder 2"/>
          <p:cNvSpPr>
            <a:spLocks noGrp="1"/>
          </p:cNvSpPr>
          <p:nvPr>
            <p:ph idx="4294967295"/>
          </p:nvPr>
        </p:nvSpPr>
        <p:spPr>
          <a:xfrm>
            <a:off x="457200" y="1447800"/>
            <a:ext cx="8229600" cy="4525963"/>
          </a:xfrm>
        </p:spPr>
        <p:txBody>
          <a:bodyPr/>
          <a:lstStyle/>
          <a:p>
            <a:r>
              <a:rPr lang="en-US" sz="2000" smtClean="0">
                <a:solidFill>
                  <a:schemeClr val="bg1"/>
                </a:solidFill>
              </a:rPr>
              <a:t>Sanitation - Wastewater/sanitation systems will be inoperative due to lack of power, damage to treatment plants, and damage to wastewater collection and pumping systems. Restoration and repairs will require weeks. The need for portable/temporary sanitation systems will be critical to preserve public health. The following list provides the personnel impacts and potential programs that will likely result from the damaged wastewater system:</a:t>
            </a:r>
          </a:p>
          <a:p>
            <a:pPr lvl="1"/>
            <a:r>
              <a:rPr lang="en-US" sz="2000" smtClean="0">
                <a:solidFill>
                  <a:schemeClr val="bg1"/>
                </a:solidFill>
              </a:rPr>
              <a:t>A small percentage of the population will remain in the impacted areas after the recommendations/orders for evacuation, and will need to be supported with sanitation.</a:t>
            </a:r>
          </a:p>
          <a:p>
            <a:pPr lvl="1"/>
            <a:r>
              <a:rPr lang="en-US" sz="2000" smtClean="0">
                <a:solidFill>
                  <a:schemeClr val="bg1"/>
                </a:solidFill>
              </a:rPr>
              <a:t>Portable toilets, hand washing stations, and portable showers will be required to support response personnel and sheltering populations.</a:t>
            </a:r>
            <a:r>
              <a:rPr lang="en-US" sz="3200" smtClean="0">
                <a:solidFill>
                  <a:schemeClr val="bg1"/>
                </a:solidFill>
              </a:rPr>
              <a:t> </a:t>
            </a:r>
          </a:p>
        </p:txBody>
      </p:sp>
      <p:sp>
        <p:nvSpPr>
          <p:cNvPr id="26627" name="Slide Number Placeholder 3"/>
          <p:cNvSpPr txBox="1">
            <a:spLocks noGrp="1"/>
          </p:cNvSpPr>
          <p:nvPr/>
        </p:nvSpPr>
        <p:spPr bwMode="auto">
          <a:xfrm>
            <a:off x="6553200" y="6356350"/>
            <a:ext cx="2133600" cy="365125"/>
          </a:xfrm>
          <a:prstGeom prst="rect">
            <a:avLst/>
          </a:prstGeom>
          <a:noFill/>
          <a:ln>
            <a:miter lim="800000"/>
            <a:headEnd/>
            <a:tailEnd/>
          </a:ln>
        </p:spPr>
        <p:txBody>
          <a:bodyPr anchor="ctr"/>
          <a:lstStyle/>
          <a:p>
            <a:pPr algn="r">
              <a:defRPr/>
            </a:pPr>
            <a:fld id="{3BD98568-5D9F-4BA3-BA9B-043534F92381}" type="slidenum">
              <a:rPr lang="en-US" sz="1200" b="1">
                <a:solidFill>
                  <a:schemeClr val="bg1"/>
                </a:solidFill>
                <a:latin typeface="+mn-lt"/>
              </a:rPr>
              <a:pPr algn="r">
                <a:defRPr/>
              </a:pPr>
              <a:t>46</a:t>
            </a:fld>
            <a:endParaRPr lang="en-US" sz="1200" b="1">
              <a:solidFill>
                <a:schemeClr val="bg1"/>
              </a:solidFill>
              <a:latin typeface="+mn-lt"/>
            </a:endParaRPr>
          </a:p>
        </p:txBody>
      </p:sp>
      <p:pic>
        <p:nvPicPr>
          <p:cNvPr id="45060" name="Picture 4"/>
          <p:cNvPicPr>
            <a:picLocks noChangeAspect="1"/>
          </p:cNvPicPr>
          <p:nvPr/>
        </p:nvPicPr>
        <p:blipFill>
          <a:blip r:embed="rId2"/>
          <a:srcRect/>
          <a:stretch>
            <a:fillRect/>
          </a:stretch>
        </p:blipFill>
        <p:spPr bwMode="auto">
          <a:xfrm>
            <a:off x="1295400" y="341313"/>
            <a:ext cx="846138" cy="846137"/>
          </a:xfrm>
          <a:prstGeom prst="rect">
            <a:avLst/>
          </a:prstGeom>
          <a:noFill/>
          <a:ln w="9525">
            <a:noFill/>
            <a:miter lim="800000"/>
            <a:headEnd/>
            <a:tailEnd/>
          </a:ln>
        </p:spPr>
      </p:pic>
      <p:pic>
        <p:nvPicPr>
          <p:cNvPr id="45061" name="Picture 2" descr="https://snap.lacounty.gov/Image/LOGO_SNAP.png"/>
          <p:cNvPicPr>
            <a:picLocks noChangeAspect="1" noChangeArrowheads="1"/>
          </p:cNvPicPr>
          <p:nvPr/>
        </p:nvPicPr>
        <p:blipFill>
          <a:blip r:embed="rId3"/>
          <a:srcRect/>
          <a:stretch>
            <a:fillRect/>
          </a:stretch>
        </p:blipFill>
        <p:spPr bwMode="auto">
          <a:xfrm>
            <a:off x="76200" y="261938"/>
            <a:ext cx="1003300" cy="10048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idx="4294967295"/>
          </p:nvPr>
        </p:nvSpPr>
        <p:spPr>
          <a:xfrm>
            <a:off x="2286000" y="274638"/>
            <a:ext cx="6400800" cy="1143000"/>
          </a:xfrm>
        </p:spPr>
        <p:txBody>
          <a:bodyPr/>
          <a:lstStyle/>
          <a:p>
            <a:pPr eaLnBrk="1" hangingPunct="1"/>
            <a:r>
              <a:rPr lang="en-US" sz="3800" smtClean="0">
                <a:solidFill>
                  <a:schemeClr val="bg1"/>
                </a:solidFill>
              </a:rPr>
              <a:t>Operational Area             Earthquake Effects - Ports</a:t>
            </a:r>
          </a:p>
        </p:txBody>
      </p:sp>
      <p:sp>
        <p:nvSpPr>
          <p:cNvPr id="46082" name="Content Placeholder 2"/>
          <p:cNvSpPr>
            <a:spLocks noGrp="1"/>
          </p:cNvSpPr>
          <p:nvPr>
            <p:ph idx="4294967295"/>
          </p:nvPr>
        </p:nvSpPr>
        <p:spPr>
          <a:xfrm>
            <a:off x="457200" y="1447800"/>
            <a:ext cx="8229600" cy="4525963"/>
          </a:xfrm>
        </p:spPr>
        <p:txBody>
          <a:bodyPr/>
          <a:lstStyle/>
          <a:p>
            <a:pPr>
              <a:buFont typeface="Symbol" pitchFamily="18" charset="2"/>
              <a:buChar char=""/>
            </a:pPr>
            <a:r>
              <a:rPr lang="en-US" sz="2800" smtClean="0">
                <a:solidFill>
                  <a:schemeClr val="bg1"/>
                </a:solidFill>
              </a:rPr>
              <a:t>Ports – Port facilities will suffer minimal damage and should be functional within three days as utility crews restore electric power. The earthquake will render Rail lines impassable by the fault offsets and ground motions, reducing or eliminating the ability to move cargo or freight through these facilities. Significant economic disruption will result and the extent of the economic damage depends on how rapidly the railways and highways can be rebuilt following the event.</a:t>
            </a:r>
          </a:p>
        </p:txBody>
      </p:sp>
      <p:sp>
        <p:nvSpPr>
          <p:cNvPr id="26627" name="Slide Number Placeholder 3"/>
          <p:cNvSpPr txBox="1">
            <a:spLocks noGrp="1"/>
          </p:cNvSpPr>
          <p:nvPr/>
        </p:nvSpPr>
        <p:spPr bwMode="auto">
          <a:xfrm>
            <a:off x="6553200" y="6356350"/>
            <a:ext cx="2133600" cy="365125"/>
          </a:xfrm>
          <a:prstGeom prst="rect">
            <a:avLst/>
          </a:prstGeom>
          <a:noFill/>
          <a:ln>
            <a:miter lim="800000"/>
            <a:headEnd/>
            <a:tailEnd/>
          </a:ln>
        </p:spPr>
        <p:txBody>
          <a:bodyPr anchor="ctr"/>
          <a:lstStyle/>
          <a:p>
            <a:pPr algn="r">
              <a:defRPr/>
            </a:pPr>
            <a:fld id="{B1C9E142-149A-4FD8-BCB2-6460C2ED4BF5}" type="slidenum">
              <a:rPr lang="en-US" sz="1200" b="1">
                <a:solidFill>
                  <a:schemeClr val="bg1"/>
                </a:solidFill>
                <a:latin typeface="+mn-lt"/>
              </a:rPr>
              <a:pPr algn="r">
                <a:defRPr/>
              </a:pPr>
              <a:t>47</a:t>
            </a:fld>
            <a:endParaRPr lang="en-US" sz="1200" b="1">
              <a:solidFill>
                <a:schemeClr val="bg1"/>
              </a:solidFill>
              <a:latin typeface="+mn-lt"/>
            </a:endParaRPr>
          </a:p>
        </p:txBody>
      </p:sp>
      <p:pic>
        <p:nvPicPr>
          <p:cNvPr id="46084" name="Picture 4"/>
          <p:cNvPicPr>
            <a:picLocks noChangeAspect="1"/>
          </p:cNvPicPr>
          <p:nvPr/>
        </p:nvPicPr>
        <p:blipFill>
          <a:blip r:embed="rId2"/>
          <a:srcRect/>
          <a:stretch>
            <a:fillRect/>
          </a:stretch>
        </p:blipFill>
        <p:spPr bwMode="auto">
          <a:xfrm>
            <a:off x="1295400" y="341313"/>
            <a:ext cx="846138" cy="846137"/>
          </a:xfrm>
          <a:prstGeom prst="rect">
            <a:avLst/>
          </a:prstGeom>
          <a:noFill/>
          <a:ln w="9525">
            <a:noFill/>
            <a:miter lim="800000"/>
            <a:headEnd/>
            <a:tailEnd/>
          </a:ln>
        </p:spPr>
      </p:pic>
      <p:pic>
        <p:nvPicPr>
          <p:cNvPr id="46085" name="Picture 2" descr="https://snap.lacounty.gov/Image/LOGO_SNAP.png"/>
          <p:cNvPicPr>
            <a:picLocks noChangeAspect="1" noChangeArrowheads="1"/>
          </p:cNvPicPr>
          <p:nvPr/>
        </p:nvPicPr>
        <p:blipFill>
          <a:blip r:embed="rId3"/>
          <a:srcRect/>
          <a:stretch>
            <a:fillRect/>
          </a:stretch>
        </p:blipFill>
        <p:spPr bwMode="auto">
          <a:xfrm>
            <a:off x="76200" y="261938"/>
            <a:ext cx="1003300" cy="10048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idx="4294967295"/>
          </p:nvPr>
        </p:nvSpPr>
        <p:spPr>
          <a:xfrm>
            <a:off x="2286000" y="274638"/>
            <a:ext cx="6400800" cy="1143000"/>
          </a:xfrm>
        </p:spPr>
        <p:txBody>
          <a:bodyPr/>
          <a:lstStyle/>
          <a:p>
            <a:pPr eaLnBrk="1" hangingPunct="1"/>
            <a:r>
              <a:rPr lang="en-US" sz="3800" smtClean="0">
                <a:solidFill>
                  <a:schemeClr val="bg1"/>
                </a:solidFill>
              </a:rPr>
              <a:t>Operational Area             Earthquake Effects - Airports</a:t>
            </a:r>
          </a:p>
        </p:txBody>
      </p:sp>
      <p:sp>
        <p:nvSpPr>
          <p:cNvPr id="47106" name="Content Placeholder 2"/>
          <p:cNvSpPr>
            <a:spLocks noGrp="1"/>
          </p:cNvSpPr>
          <p:nvPr>
            <p:ph idx="4294967295"/>
          </p:nvPr>
        </p:nvSpPr>
        <p:spPr>
          <a:xfrm>
            <a:off x="457200" y="1447800"/>
            <a:ext cx="8229600" cy="4525963"/>
          </a:xfrm>
        </p:spPr>
        <p:txBody>
          <a:bodyPr/>
          <a:lstStyle/>
          <a:p>
            <a:r>
              <a:rPr lang="en-US" sz="2400" smtClean="0">
                <a:solidFill>
                  <a:schemeClr val="bg1"/>
                </a:solidFill>
              </a:rPr>
              <a:t>Airports – The earthquake will cause moderate damage to LAX, Ontario airports, and regional facilities such as Burbank, Van Nuys and Long Beach airports.</a:t>
            </a:r>
          </a:p>
          <a:p>
            <a:pPr lvl="1"/>
            <a:r>
              <a:rPr lang="en-US" sz="2000" smtClean="0">
                <a:solidFill>
                  <a:schemeClr val="bg1"/>
                </a:solidFill>
              </a:rPr>
              <a:t>Airport operations, including passenger-plane runways, lighting, terminal facilities, control towers, terminal buildings, cargo handling facilities, and access roads, will likely sustain earthquake damage and could be inoperable for 15 days or more. </a:t>
            </a:r>
          </a:p>
          <a:p>
            <a:pPr lvl="1"/>
            <a:r>
              <a:rPr lang="en-US" sz="2000" smtClean="0">
                <a:solidFill>
                  <a:schemeClr val="bg1"/>
                </a:solidFill>
              </a:rPr>
              <a:t>Initially, affected airports will be available only to small, fixed-wing, and rotary aircraft. Air operational capability for large, fixed-wing aircraft may resume within one week, but many of the fueling, servicing, and cargo-handling facilities will not be operational for a longer period. </a:t>
            </a:r>
          </a:p>
          <a:p>
            <a:pPr lvl="1"/>
            <a:r>
              <a:rPr lang="en-US" sz="2000" smtClean="0">
                <a:solidFill>
                  <a:schemeClr val="bg1"/>
                </a:solidFill>
              </a:rPr>
              <a:t>Passenger operations may be delayed for 5 days or more.</a:t>
            </a:r>
          </a:p>
        </p:txBody>
      </p:sp>
      <p:sp>
        <p:nvSpPr>
          <p:cNvPr id="26627" name="Slide Number Placeholder 3"/>
          <p:cNvSpPr txBox="1">
            <a:spLocks noGrp="1"/>
          </p:cNvSpPr>
          <p:nvPr/>
        </p:nvSpPr>
        <p:spPr bwMode="auto">
          <a:xfrm>
            <a:off x="6553200" y="6356350"/>
            <a:ext cx="2133600" cy="365125"/>
          </a:xfrm>
          <a:prstGeom prst="rect">
            <a:avLst/>
          </a:prstGeom>
          <a:noFill/>
          <a:ln>
            <a:miter lim="800000"/>
            <a:headEnd/>
            <a:tailEnd/>
          </a:ln>
        </p:spPr>
        <p:txBody>
          <a:bodyPr anchor="ctr"/>
          <a:lstStyle/>
          <a:p>
            <a:pPr algn="r">
              <a:defRPr/>
            </a:pPr>
            <a:fld id="{A13254CE-0E62-456E-9202-C218802EC817}" type="slidenum">
              <a:rPr lang="en-US" sz="1200" b="1">
                <a:solidFill>
                  <a:schemeClr val="bg1"/>
                </a:solidFill>
                <a:latin typeface="+mn-lt"/>
              </a:rPr>
              <a:pPr algn="r">
                <a:defRPr/>
              </a:pPr>
              <a:t>48</a:t>
            </a:fld>
            <a:endParaRPr lang="en-US" sz="1200" b="1">
              <a:solidFill>
                <a:schemeClr val="bg1"/>
              </a:solidFill>
              <a:latin typeface="+mn-lt"/>
            </a:endParaRPr>
          </a:p>
        </p:txBody>
      </p:sp>
      <p:pic>
        <p:nvPicPr>
          <p:cNvPr id="47108" name="Picture 4"/>
          <p:cNvPicPr>
            <a:picLocks noChangeAspect="1"/>
          </p:cNvPicPr>
          <p:nvPr/>
        </p:nvPicPr>
        <p:blipFill>
          <a:blip r:embed="rId2"/>
          <a:srcRect/>
          <a:stretch>
            <a:fillRect/>
          </a:stretch>
        </p:blipFill>
        <p:spPr bwMode="auto">
          <a:xfrm>
            <a:off x="1295400" y="341313"/>
            <a:ext cx="846138" cy="846137"/>
          </a:xfrm>
          <a:prstGeom prst="rect">
            <a:avLst/>
          </a:prstGeom>
          <a:noFill/>
          <a:ln w="9525">
            <a:noFill/>
            <a:miter lim="800000"/>
            <a:headEnd/>
            <a:tailEnd/>
          </a:ln>
        </p:spPr>
      </p:pic>
      <p:pic>
        <p:nvPicPr>
          <p:cNvPr id="47109" name="Picture 2" descr="https://snap.lacounty.gov/Image/LOGO_SNAP.png"/>
          <p:cNvPicPr>
            <a:picLocks noChangeAspect="1" noChangeArrowheads="1"/>
          </p:cNvPicPr>
          <p:nvPr/>
        </p:nvPicPr>
        <p:blipFill>
          <a:blip r:embed="rId3"/>
          <a:srcRect/>
          <a:stretch>
            <a:fillRect/>
          </a:stretch>
        </p:blipFill>
        <p:spPr bwMode="auto">
          <a:xfrm>
            <a:off x="76200" y="261938"/>
            <a:ext cx="1003300" cy="10048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ctrTitle" idx="4294967295"/>
          </p:nvPr>
        </p:nvSpPr>
        <p:spPr>
          <a:xfrm>
            <a:off x="685800" y="1981200"/>
            <a:ext cx="7772400" cy="1470025"/>
          </a:xfrm>
        </p:spPr>
        <p:txBody>
          <a:bodyPr/>
          <a:lstStyle/>
          <a:p>
            <a:pPr eaLnBrk="1" hangingPunct="1"/>
            <a:r>
              <a:rPr lang="en-US" smtClean="0">
                <a:solidFill>
                  <a:schemeClr val="bg1"/>
                </a:solidFill>
              </a:rPr>
              <a:t>Discussion Questions - Module 1</a:t>
            </a:r>
            <a:br>
              <a:rPr lang="en-US" smtClean="0">
                <a:solidFill>
                  <a:schemeClr val="bg1"/>
                </a:solidFill>
              </a:rPr>
            </a:br>
            <a:r>
              <a:rPr lang="en-US" smtClean="0">
                <a:solidFill>
                  <a:schemeClr val="bg1"/>
                </a:solidFill>
              </a:rPr>
              <a:t>Objective 1</a:t>
            </a:r>
          </a:p>
        </p:txBody>
      </p:sp>
      <p:sp>
        <p:nvSpPr>
          <p:cNvPr id="5" name="Title 1"/>
          <p:cNvSpPr txBox="1">
            <a:spLocks/>
          </p:cNvSpPr>
          <p:nvPr/>
        </p:nvSpPr>
        <p:spPr bwMode="auto">
          <a:xfrm>
            <a:off x="2286000" y="228600"/>
            <a:ext cx="6858000" cy="1143000"/>
          </a:xfrm>
          <a:prstGeom prst="rect">
            <a:avLst/>
          </a:prstGeom>
          <a:noFill/>
          <a:ln w="9525">
            <a:noFill/>
            <a:miter lim="800000"/>
            <a:headEnd/>
            <a:tailEnd/>
          </a:ln>
        </p:spPr>
        <p:txBody>
          <a:bodyPr anchor="ctr"/>
          <a:lstStyle/>
          <a:p>
            <a:pPr algn="ctr">
              <a:defRPr/>
            </a:pPr>
            <a:r>
              <a:rPr lang="en-US" sz="2000" b="1" dirty="0">
                <a:solidFill>
                  <a:schemeClr val="bg1"/>
                </a:solidFill>
                <a:ea typeface="+mj-ea"/>
                <a:cs typeface="Arial" charset="0"/>
              </a:rPr>
              <a:t>Los Angeles County Operational Area </a:t>
            </a:r>
          </a:p>
          <a:p>
            <a:pPr algn="ctr">
              <a:defRPr/>
            </a:pPr>
            <a:r>
              <a:rPr lang="en-US" sz="2000" b="1" dirty="0">
                <a:solidFill>
                  <a:schemeClr val="bg1"/>
                </a:solidFill>
                <a:ea typeface="+mj-ea"/>
                <a:cs typeface="Arial" charset="0"/>
              </a:rPr>
              <a:t>2012 – 2013 Emergency Exercise Program</a:t>
            </a:r>
          </a:p>
          <a:p>
            <a:pPr algn="ctr">
              <a:defRPr/>
            </a:pPr>
            <a:r>
              <a:rPr lang="en-US" sz="2000" b="1" i="1" dirty="0">
                <a:solidFill>
                  <a:schemeClr val="bg1"/>
                </a:solidFill>
                <a:ea typeface="+mj-ea"/>
                <a:cs typeface="Arial" charset="0"/>
              </a:rPr>
              <a:t>Tabletop Exercise (TTX)</a:t>
            </a:r>
          </a:p>
        </p:txBody>
      </p:sp>
      <p:pic>
        <p:nvPicPr>
          <p:cNvPr id="72708" name="Picture 5"/>
          <p:cNvPicPr>
            <a:picLocks noChangeAspect="1"/>
          </p:cNvPicPr>
          <p:nvPr/>
        </p:nvPicPr>
        <p:blipFill>
          <a:blip r:embed="rId2"/>
          <a:srcRect/>
          <a:stretch>
            <a:fillRect/>
          </a:stretch>
        </p:blipFill>
        <p:spPr bwMode="auto">
          <a:xfrm>
            <a:off x="1295400" y="341313"/>
            <a:ext cx="846138" cy="846137"/>
          </a:xfrm>
          <a:prstGeom prst="rect">
            <a:avLst/>
          </a:prstGeom>
          <a:noFill/>
          <a:ln w="9525">
            <a:noFill/>
            <a:miter lim="800000"/>
            <a:headEnd/>
            <a:tailEnd/>
          </a:ln>
        </p:spPr>
      </p:pic>
      <p:pic>
        <p:nvPicPr>
          <p:cNvPr id="72709" name="Picture 2" descr="https://snap.lacounty.gov/Image/LOGO_SNAP.png"/>
          <p:cNvPicPr>
            <a:picLocks noChangeAspect="1" noChangeArrowheads="1"/>
          </p:cNvPicPr>
          <p:nvPr/>
        </p:nvPicPr>
        <p:blipFill>
          <a:blip r:embed="rId3"/>
          <a:srcRect/>
          <a:stretch>
            <a:fillRect/>
          </a:stretch>
        </p:blipFill>
        <p:spPr bwMode="auto">
          <a:xfrm>
            <a:off x="76200" y="261938"/>
            <a:ext cx="1003300" cy="1004887"/>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274638"/>
            <a:ext cx="6400800" cy="1143000"/>
          </a:xfrm>
        </p:spPr>
        <p:txBody>
          <a:bodyPr rtlCol="0">
            <a:normAutofit/>
          </a:bodyPr>
          <a:lstStyle/>
          <a:p>
            <a:pPr eaLnBrk="1" fontAlgn="auto" hangingPunct="1">
              <a:spcAft>
                <a:spcPts val="0"/>
              </a:spcAft>
              <a:defRPr/>
            </a:pPr>
            <a:r>
              <a:rPr lang="en-US" kern="0" dirty="0">
                <a:solidFill>
                  <a:schemeClr val="bg1"/>
                </a:solidFill>
              </a:rPr>
              <a:t>Tabletop Purpose</a:t>
            </a:r>
            <a:endParaRPr lang="en-US" dirty="0">
              <a:solidFill>
                <a:schemeClr val="bg1"/>
              </a:solidFill>
            </a:endParaRPr>
          </a:p>
        </p:txBody>
      </p:sp>
      <p:sp>
        <p:nvSpPr>
          <p:cNvPr id="19458" name="Rectangle 3"/>
          <p:cNvSpPr>
            <a:spLocks noGrp="1" noChangeArrowheads="1"/>
          </p:cNvSpPr>
          <p:nvPr>
            <p:ph idx="1"/>
          </p:nvPr>
        </p:nvSpPr>
        <p:spPr>
          <a:xfrm>
            <a:off x="457200" y="1600200"/>
            <a:ext cx="8229600" cy="4724400"/>
          </a:xfrm>
        </p:spPr>
        <p:txBody>
          <a:bodyPr/>
          <a:lstStyle/>
          <a:p>
            <a:r>
              <a:rPr lang="en-US" sz="2800" smtClean="0">
                <a:solidFill>
                  <a:schemeClr val="bg1"/>
                </a:solidFill>
              </a:rPr>
              <a:t>The LACOA EOC TTX is designed to validate the LACOA Response Plan and to review and discuss the County’s resource management strategies for a catastrophic earthquake response.</a:t>
            </a:r>
          </a:p>
          <a:p>
            <a:pPr lvl="1"/>
            <a:r>
              <a:rPr lang="en-US" sz="2400" smtClean="0">
                <a:solidFill>
                  <a:schemeClr val="bg1"/>
                </a:solidFill>
              </a:rPr>
              <a:t>The TTX will identify how resource management is done within any Operations Center</a:t>
            </a:r>
          </a:p>
          <a:p>
            <a:pPr lvl="1"/>
            <a:r>
              <a:rPr lang="en-US" sz="2400" smtClean="0">
                <a:solidFill>
                  <a:schemeClr val="bg1"/>
                </a:solidFill>
              </a:rPr>
              <a:t>The TTX will identify and promote discussion on an Operations Centers’ ability to manage commodity distribution operations. </a:t>
            </a:r>
          </a:p>
        </p:txBody>
      </p:sp>
      <p:sp>
        <p:nvSpPr>
          <p:cNvPr id="18435" name="Slide Number Placeholder 6"/>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28176E0-54E9-409D-8994-0A7F6453E8E2}" type="slidenum">
              <a:rPr lang="en-US" b="1">
                <a:solidFill>
                  <a:schemeClr val="bg1"/>
                </a:solidFill>
              </a:rPr>
              <a:pPr fontAlgn="base">
                <a:spcBef>
                  <a:spcPct val="0"/>
                </a:spcBef>
                <a:spcAft>
                  <a:spcPct val="0"/>
                </a:spcAft>
                <a:defRPr/>
              </a:pPr>
              <a:t>5</a:t>
            </a:fld>
            <a:endParaRPr lang="en-US" b="1">
              <a:solidFill>
                <a:schemeClr val="bg1"/>
              </a:solidFill>
            </a:endParaRPr>
          </a:p>
        </p:txBody>
      </p:sp>
      <p:pic>
        <p:nvPicPr>
          <p:cNvPr id="19460" name="Picture 4"/>
          <p:cNvPicPr>
            <a:picLocks noChangeAspect="1"/>
          </p:cNvPicPr>
          <p:nvPr/>
        </p:nvPicPr>
        <p:blipFill>
          <a:blip r:embed="rId2"/>
          <a:srcRect/>
          <a:stretch>
            <a:fillRect/>
          </a:stretch>
        </p:blipFill>
        <p:spPr bwMode="auto">
          <a:xfrm>
            <a:off x="1295400" y="341313"/>
            <a:ext cx="846138" cy="846137"/>
          </a:xfrm>
          <a:prstGeom prst="rect">
            <a:avLst/>
          </a:prstGeom>
          <a:noFill/>
          <a:ln w="9525">
            <a:noFill/>
            <a:miter lim="800000"/>
            <a:headEnd/>
            <a:tailEnd/>
          </a:ln>
        </p:spPr>
      </p:pic>
      <p:pic>
        <p:nvPicPr>
          <p:cNvPr id="19461" name="Picture 2" descr="https://snap.lacounty.gov/Image/LOGO_SNAP.png"/>
          <p:cNvPicPr>
            <a:picLocks noChangeAspect="1" noChangeArrowheads="1"/>
          </p:cNvPicPr>
          <p:nvPr/>
        </p:nvPicPr>
        <p:blipFill>
          <a:blip r:embed="rId3"/>
          <a:srcRect/>
          <a:stretch>
            <a:fillRect/>
          </a:stretch>
        </p:blipFill>
        <p:spPr bwMode="auto">
          <a:xfrm>
            <a:off x="76200" y="261938"/>
            <a:ext cx="1003300" cy="10048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2286000" y="228600"/>
            <a:ext cx="6858000" cy="1143000"/>
          </a:xfrm>
          <a:prstGeom prst="rect">
            <a:avLst/>
          </a:prstGeom>
          <a:noFill/>
          <a:ln w="9525">
            <a:noFill/>
            <a:miter lim="800000"/>
            <a:headEnd/>
            <a:tailEnd/>
          </a:ln>
        </p:spPr>
        <p:txBody>
          <a:bodyPr anchor="ctr"/>
          <a:lstStyle/>
          <a:p>
            <a:pPr algn="ctr"/>
            <a:r>
              <a:rPr lang="en-US" sz="4000">
                <a:solidFill>
                  <a:schemeClr val="bg1"/>
                </a:solidFill>
                <a:latin typeface="Calibri" pitchFamily="34" charset="0"/>
                <a:cs typeface="Arial" charset="0"/>
              </a:rPr>
              <a:t>Commodity PODs (C-PODs)</a:t>
            </a:r>
            <a:endParaRPr lang="en-US" sz="4000" i="1">
              <a:solidFill>
                <a:schemeClr val="bg1"/>
              </a:solidFill>
              <a:latin typeface="Calibri" pitchFamily="34" charset="0"/>
              <a:cs typeface="Arial" charset="0"/>
            </a:endParaRPr>
          </a:p>
        </p:txBody>
      </p:sp>
      <p:pic>
        <p:nvPicPr>
          <p:cNvPr id="96260" name="Picture 5"/>
          <p:cNvPicPr>
            <a:picLocks noChangeAspect="1"/>
          </p:cNvPicPr>
          <p:nvPr/>
        </p:nvPicPr>
        <p:blipFill>
          <a:blip r:embed="rId2"/>
          <a:srcRect/>
          <a:stretch>
            <a:fillRect/>
          </a:stretch>
        </p:blipFill>
        <p:spPr bwMode="auto">
          <a:xfrm>
            <a:off x="1295400" y="341313"/>
            <a:ext cx="846138" cy="846137"/>
          </a:xfrm>
          <a:prstGeom prst="rect">
            <a:avLst/>
          </a:prstGeom>
          <a:noFill/>
          <a:ln w="9525">
            <a:noFill/>
            <a:miter lim="800000"/>
            <a:headEnd/>
            <a:tailEnd/>
          </a:ln>
        </p:spPr>
      </p:pic>
      <p:pic>
        <p:nvPicPr>
          <p:cNvPr id="96261" name="Picture 2" descr="https://snap.lacounty.gov/Image/LOGO_SNAP.png"/>
          <p:cNvPicPr>
            <a:picLocks noChangeAspect="1" noChangeArrowheads="1"/>
          </p:cNvPicPr>
          <p:nvPr/>
        </p:nvPicPr>
        <p:blipFill>
          <a:blip r:embed="rId3"/>
          <a:srcRect/>
          <a:stretch>
            <a:fillRect/>
          </a:stretch>
        </p:blipFill>
        <p:spPr bwMode="auto">
          <a:xfrm>
            <a:off x="76200" y="261938"/>
            <a:ext cx="1003300" cy="1004887"/>
          </a:xfrm>
          <a:prstGeom prst="rect">
            <a:avLst/>
          </a:prstGeom>
          <a:noFill/>
          <a:ln w="9525">
            <a:noFill/>
            <a:miter lim="800000"/>
            <a:headEnd/>
            <a:tailEnd/>
          </a:ln>
        </p:spPr>
      </p:pic>
      <p:sp>
        <p:nvSpPr>
          <p:cNvPr id="96262" name="Text Box 30"/>
          <p:cNvSpPr txBox="1">
            <a:spLocks noChangeArrowheads="1"/>
          </p:cNvSpPr>
          <p:nvPr/>
        </p:nvSpPr>
        <p:spPr bwMode="auto">
          <a:xfrm>
            <a:off x="609600" y="1600200"/>
            <a:ext cx="8153400" cy="3810000"/>
          </a:xfrm>
          <a:prstGeom prst="rect">
            <a:avLst/>
          </a:prstGeom>
          <a:noFill/>
          <a:ln w="9525">
            <a:solidFill>
              <a:srgbClr val="000000"/>
            </a:solidFill>
            <a:miter lim="800000"/>
            <a:headEnd/>
            <a:tailEnd/>
          </a:ln>
        </p:spPr>
        <p:txBody>
          <a:bodyPr/>
          <a:lstStyle/>
          <a:p>
            <a:pPr lvl="1"/>
            <a:r>
              <a:rPr lang="en-US" sz="2600" i="1">
                <a:solidFill>
                  <a:schemeClr val="bg1"/>
                </a:solidFill>
              </a:rPr>
              <a:t>C-PODs are centralized locations where the public picks up life sustaining commodities following a disaster or emergency. Please note that all discussions of PODs during this exercise refer to Commodity Points of Distribution (C-PODs).</a:t>
            </a:r>
          </a:p>
          <a:p>
            <a:pPr lvl="1"/>
            <a:endParaRPr lang="en-US" sz="2600" i="1">
              <a:solidFill>
                <a:schemeClr val="bg1"/>
              </a:solidFill>
            </a:endParaRPr>
          </a:p>
          <a:p>
            <a:pPr lvl="1"/>
            <a:r>
              <a:rPr lang="en-US" sz="2600" b="1" i="1">
                <a:solidFill>
                  <a:schemeClr val="bg1"/>
                </a:solidFill>
              </a:rPr>
              <a:t>Commodities</a:t>
            </a:r>
            <a:r>
              <a:rPr lang="en-US" sz="2600" i="1">
                <a:solidFill>
                  <a:schemeClr val="bg1"/>
                </a:solidFill>
              </a:rPr>
              <a:t> provided can include, but are not limited to, shelf stable food, bottled water, and limited amounts of ice, tarps, and blankets.</a:t>
            </a:r>
            <a:endParaRPr lang="en-US" sz="2600">
              <a:solidFill>
                <a:schemeClr val="bg1"/>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idx="4294967295"/>
          </p:nvPr>
        </p:nvSpPr>
        <p:spPr>
          <a:xfrm>
            <a:off x="2286000" y="274638"/>
            <a:ext cx="6400800" cy="1143000"/>
          </a:xfrm>
        </p:spPr>
        <p:txBody>
          <a:bodyPr/>
          <a:lstStyle/>
          <a:p>
            <a:pPr eaLnBrk="1" hangingPunct="1"/>
            <a:r>
              <a:rPr lang="en-US" sz="3600" smtClean="0">
                <a:solidFill>
                  <a:schemeClr val="bg1"/>
                </a:solidFill>
              </a:rPr>
              <a:t>Objective 1 – Module 1</a:t>
            </a:r>
          </a:p>
        </p:txBody>
      </p:sp>
      <p:sp>
        <p:nvSpPr>
          <p:cNvPr id="48130" name="Content Placeholder 2"/>
          <p:cNvSpPr>
            <a:spLocks noGrp="1"/>
          </p:cNvSpPr>
          <p:nvPr>
            <p:ph idx="4294967295"/>
          </p:nvPr>
        </p:nvSpPr>
        <p:spPr>
          <a:xfrm>
            <a:off x="457200" y="1447800"/>
            <a:ext cx="8229600" cy="4525963"/>
          </a:xfrm>
        </p:spPr>
        <p:txBody>
          <a:bodyPr/>
          <a:lstStyle/>
          <a:p>
            <a:pPr marL="0" indent="0" algn="just">
              <a:buFont typeface="Arial" charset="0"/>
              <a:buNone/>
            </a:pPr>
            <a:r>
              <a:rPr lang="en-US" sz="2200" b="1" smtClean="0">
                <a:solidFill>
                  <a:schemeClr val="bg1"/>
                </a:solidFill>
              </a:rPr>
              <a:t>Objective 1: In response to activation for a catastrophic earthquake, discuss the OA’s EOC and DOC protocols and processes for activating and operating the operations center. Analyze processes for coordination vertically with local jurisdictions and the State, and horizontally with other County agencies for organizing an integrated resource management system within the County (EOC Management).</a:t>
            </a:r>
            <a:endParaRPr lang="en-US" sz="2200" smtClean="0">
              <a:solidFill>
                <a:schemeClr val="bg1"/>
              </a:solidFill>
            </a:endParaRPr>
          </a:p>
          <a:p>
            <a:pPr marL="0" indent="0">
              <a:buFont typeface="Arial" charset="0"/>
              <a:buNone/>
            </a:pPr>
            <a:endParaRPr lang="en-US" sz="2200" smtClean="0">
              <a:solidFill>
                <a:schemeClr val="bg1"/>
              </a:solidFill>
            </a:endParaRPr>
          </a:p>
          <a:p>
            <a:pPr marL="0" indent="0">
              <a:buFont typeface="Arial" charset="0"/>
              <a:buNone/>
            </a:pPr>
            <a:r>
              <a:rPr lang="en-US" sz="2000" i="1" smtClean="0">
                <a:solidFill>
                  <a:schemeClr val="bg1"/>
                </a:solidFill>
              </a:rPr>
              <a:t>Essential EOC staff has been frantically working for 8 hours. Many first and second shift staff left the EOC facility after the initial shake to locate and care for family members. Of those, a number have not returned. Second shift staff that remained, were told to rest at the EOC facility or return for a shift change at 8 p.m.</a:t>
            </a:r>
          </a:p>
        </p:txBody>
      </p:sp>
      <p:sp>
        <p:nvSpPr>
          <p:cNvPr id="26627" name="Slide Number Placeholder 3"/>
          <p:cNvSpPr txBox="1">
            <a:spLocks noGrp="1"/>
          </p:cNvSpPr>
          <p:nvPr/>
        </p:nvSpPr>
        <p:spPr bwMode="auto">
          <a:xfrm>
            <a:off x="6553200" y="6356350"/>
            <a:ext cx="2133600" cy="365125"/>
          </a:xfrm>
          <a:prstGeom prst="rect">
            <a:avLst/>
          </a:prstGeom>
          <a:noFill/>
          <a:ln>
            <a:miter lim="800000"/>
            <a:headEnd/>
            <a:tailEnd/>
          </a:ln>
        </p:spPr>
        <p:txBody>
          <a:bodyPr anchor="ctr"/>
          <a:lstStyle/>
          <a:p>
            <a:pPr algn="r">
              <a:defRPr/>
            </a:pPr>
            <a:fld id="{3C881C86-8151-4565-B5D9-A6142245AE07}" type="slidenum">
              <a:rPr lang="en-US" sz="1200" b="1">
                <a:solidFill>
                  <a:schemeClr val="bg1"/>
                </a:solidFill>
                <a:latin typeface="+mn-lt"/>
              </a:rPr>
              <a:pPr algn="r">
                <a:defRPr/>
              </a:pPr>
              <a:t>51</a:t>
            </a:fld>
            <a:endParaRPr lang="en-US" sz="1200" b="1">
              <a:solidFill>
                <a:schemeClr val="bg1"/>
              </a:solidFill>
              <a:latin typeface="+mn-lt"/>
            </a:endParaRPr>
          </a:p>
        </p:txBody>
      </p:sp>
      <p:pic>
        <p:nvPicPr>
          <p:cNvPr id="48132" name="Picture 4"/>
          <p:cNvPicPr>
            <a:picLocks noChangeAspect="1"/>
          </p:cNvPicPr>
          <p:nvPr/>
        </p:nvPicPr>
        <p:blipFill>
          <a:blip r:embed="rId2"/>
          <a:srcRect/>
          <a:stretch>
            <a:fillRect/>
          </a:stretch>
        </p:blipFill>
        <p:spPr bwMode="auto">
          <a:xfrm>
            <a:off x="1295400" y="341313"/>
            <a:ext cx="846138" cy="846137"/>
          </a:xfrm>
          <a:prstGeom prst="rect">
            <a:avLst/>
          </a:prstGeom>
          <a:noFill/>
          <a:ln w="9525">
            <a:noFill/>
            <a:miter lim="800000"/>
            <a:headEnd/>
            <a:tailEnd/>
          </a:ln>
        </p:spPr>
      </p:pic>
      <p:pic>
        <p:nvPicPr>
          <p:cNvPr id="48133" name="Picture 2" descr="https://snap.lacounty.gov/Image/LOGO_SNAP.png"/>
          <p:cNvPicPr>
            <a:picLocks noChangeAspect="1" noChangeArrowheads="1"/>
          </p:cNvPicPr>
          <p:nvPr/>
        </p:nvPicPr>
        <p:blipFill>
          <a:blip r:embed="rId3"/>
          <a:srcRect/>
          <a:stretch>
            <a:fillRect/>
          </a:stretch>
        </p:blipFill>
        <p:spPr bwMode="auto">
          <a:xfrm>
            <a:off x="76200" y="261938"/>
            <a:ext cx="1003300" cy="10048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idx="4294967295"/>
          </p:nvPr>
        </p:nvSpPr>
        <p:spPr>
          <a:xfrm>
            <a:off x="2286000" y="274638"/>
            <a:ext cx="6400800" cy="1143000"/>
          </a:xfrm>
        </p:spPr>
        <p:txBody>
          <a:bodyPr/>
          <a:lstStyle/>
          <a:p>
            <a:pPr eaLnBrk="1" hangingPunct="1"/>
            <a:r>
              <a:rPr lang="en-US" sz="3600" smtClean="0">
                <a:solidFill>
                  <a:schemeClr val="bg1"/>
                </a:solidFill>
              </a:rPr>
              <a:t>Discussion Questions</a:t>
            </a:r>
            <a:br>
              <a:rPr lang="en-US" sz="3600" smtClean="0">
                <a:solidFill>
                  <a:schemeClr val="bg1"/>
                </a:solidFill>
              </a:rPr>
            </a:br>
            <a:r>
              <a:rPr lang="en-US" sz="3600" smtClean="0">
                <a:solidFill>
                  <a:schemeClr val="bg1"/>
                </a:solidFill>
              </a:rPr>
              <a:t>(Objective 1)</a:t>
            </a:r>
          </a:p>
        </p:txBody>
      </p:sp>
      <p:sp>
        <p:nvSpPr>
          <p:cNvPr id="49154" name="Content Placeholder 2"/>
          <p:cNvSpPr>
            <a:spLocks noGrp="1"/>
          </p:cNvSpPr>
          <p:nvPr>
            <p:ph idx="4294967295"/>
          </p:nvPr>
        </p:nvSpPr>
        <p:spPr>
          <a:xfrm>
            <a:off x="457200" y="1447800"/>
            <a:ext cx="8229600" cy="4525963"/>
          </a:xfrm>
        </p:spPr>
        <p:txBody>
          <a:bodyPr/>
          <a:lstStyle/>
          <a:p>
            <a:pPr marL="609600" indent="-609600">
              <a:buFont typeface="Arial" charset="0"/>
              <a:buAutoNum type="arabicPeriod"/>
            </a:pPr>
            <a:r>
              <a:rPr lang="en-US" sz="2400" smtClean="0">
                <a:solidFill>
                  <a:schemeClr val="bg1"/>
                </a:solidFill>
              </a:rPr>
              <a:t>What actions has your jurisdiction/agency taken to create a provisioning plan and establish a dormitory for essential EOC/DOC staff who are unable to return to their homes? Does it include sanitation supplies?</a:t>
            </a:r>
          </a:p>
          <a:p>
            <a:pPr marL="609600" indent="-609600">
              <a:buFont typeface="Arial" charset="0"/>
              <a:buAutoNum type="arabicPeriod"/>
            </a:pPr>
            <a:r>
              <a:rPr lang="en-US" sz="2400" smtClean="0">
                <a:solidFill>
                  <a:schemeClr val="bg1"/>
                </a:solidFill>
              </a:rPr>
              <a:t>Does your jurisdiction/agency have a plan to determine the well-being of essential EOC/DOC staff family members so that the staff are comfortable and able to focus on emergency response? Does the EOC have a family member hotline or webpage to provide/collect information to keep essential staff and their families informed?</a:t>
            </a:r>
          </a:p>
        </p:txBody>
      </p:sp>
      <p:sp>
        <p:nvSpPr>
          <p:cNvPr id="26627" name="Slide Number Placeholder 3"/>
          <p:cNvSpPr txBox="1">
            <a:spLocks noGrp="1"/>
          </p:cNvSpPr>
          <p:nvPr/>
        </p:nvSpPr>
        <p:spPr bwMode="auto">
          <a:xfrm>
            <a:off x="6553200" y="6356350"/>
            <a:ext cx="2133600" cy="365125"/>
          </a:xfrm>
          <a:prstGeom prst="rect">
            <a:avLst/>
          </a:prstGeom>
          <a:noFill/>
          <a:ln>
            <a:miter lim="800000"/>
            <a:headEnd/>
            <a:tailEnd/>
          </a:ln>
        </p:spPr>
        <p:txBody>
          <a:bodyPr anchor="ctr"/>
          <a:lstStyle/>
          <a:p>
            <a:pPr algn="r">
              <a:defRPr/>
            </a:pPr>
            <a:fld id="{AE1E26A5-D189-4E7D-8A9A-1953CEDFA58B}" type="slidenum">
              <a:rPr lang="en-US" sz="1200" b="1">
                <a:solidFill>
                  <a:schemeClr val="bg1"/>
                </a:solidFill>
                <a:latin typeface="+mn-lt"/>
              </a:rPr>
              <a:pPr algn="r">
                <a:defRPr/>
              </a:pPr>
              <a:t>52</a:t>
            </a:fld>
            <a:endParaRPr lang="en-US" sz="1200" b="1">
              <a:solidFill>
                <a:schemeClr val="bg1"/>
              </a:solidFill>
              <a:latin typeface="+mn-lt"/>
            </a:endParaRPr>
          </a:p>
        </p:txBody>
      </p:sp>
      <p:pic>
        <p:nvPicPr>
          <p:cNvPr id="49156" name="Picture 4"/>
          <p:cNvPicPr>
            <a:picLocks noChangeAspect="1"/>
          </p:cNvPicPr>
          <p:nvPr/>
        </p:nvPicPr>
        <p:blipFill>
          <a:blip r:embed="rId2"/>
          <a:srcRect/>
          <a:stretch>
            <a:fillRect/>
          </a:stretch>
        </p:blipFill>
        <p:spPr bwMode="auto">
          <a:xfrm>
            <a:off x="1295400" y="341313"/>
            <a:ext cx="846138" cy="846137"/>
          </a:xfrm>
          <a:prstGeom prst="rect">
            <a:avLst/>
          </a:prstGeom>
          <a:noFill/>
          <a:ln w="9525">
            <a:noFill/>
            <a:miter lim="800000"/>
            <a:headEnd/>
            <a:tailEnd/>
          </a:ln>
        </p:spPr>
      </p:pic>
      <p:pic>
        <p:nvPicPr>
          <p:cNvPr id="49157" name="Picture 2" descr="https://snap.lacounty.gov/Image/LOGO_SNAP.png"/>
          <p:cNvPicPr>
            <a:picLocks noChangeAspect="1" noChangeArrowheads="1"/>
          </p:cNvPicPr>
          <p:nvPr/>
        </p:nvPicPr>
        <p:blipFill>
          <a:blip r:embed="rId3"/>
          <a:srcRect/>
          <a:stretch>
            <a:fillRect/>
          </a:stretch>
        </p:blipFill>
        <p:spPr bwMode="auto">
          <a:xfrm>
            <a:off x="76200" y="261938"/>
            <a:ext cx="1003300" cy="10048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idx="4294967295"/>
          </p:nvPr>
        </p:nvSpPr>
        <p:spPr>
          <a:xfrm>
            <a:off x="2286000" y="274638"/>
            <a:ext cx="6400800" cy="1143000"/>
          </a:xfrm>
        </p:spPr>
        <p:txBody>
          <a:bodyPr/>
          <a:lstStyle/>
          <a:p>
            <a:pPr eaLnBrk="1" hangingPunct="1"/>
            <a:r>
              <a:rPr lang="en-US" sz="3600" smtClean="0">
                <a:solidFill>
                  <a:schemeClr val="bg1"/>
                </a:solidFill>
              </a:rPr>
              <a:t>Discussion Questions</a:t>
            </a:r>
            <a:br>
              <a:rPr lang="en-US" sz="3600" smtClean="0">
                <a:solidFill>
                  <a:schemeClr val="bg1"/>
                </a:solidFill>
              </a:rPr>
            </a:br>
            <a:r>
              <a:rPr lang="en-US" sz="3600" smtClean="0">
                <a:solidFill>
                  <a:schemeClr val="bg1"/>
                </a:solidFill>
              </a:rPr>
              <a:t>(Objective 1)</a:t>
            </a:r>
          </a:p>
        </p:txBody>
      </p:sp>
      <p:sp>
        <p:nvSpPr>
          <p:cNvPr id="50178" name="Content Placeholder 2"/>
          <p:cNvSpPr>
            <a:spLocks noGrp="1"/>
          </p:cNvSpPr>
          <p:nvPr>
            <p:ph idx="4294967295"/>
          </p:nvPr>
        </p:nvSpPr>
        <p:spPr>
          <a:xfrm>
            <a:off x="457200" y="1447800"/>
            <a:ext cx="8229600" cy="4525963"/>
          </a:xfrm>
        </p:spPr>
        <p:txBody>
          <a:bodyPr/>
          <a:lstStyle/>
          <a:p>
            <a:pPr marL="609600" indent="-609600">
              <a:buFont typeface="Arial" charset="0"/>
              <a:buAutoNum type="arabicPeriod" startAt="3"/>
            </a:pPr>
            <a:r>
              <a:rPr lang="en-US" sz="2400" smtClean="0">
                <a:solidFill>
                  <a:schemeClr val="bg1"/>
                </a:solidFill>
              </a:rPr>
              <a:t>If the scenario event occurred outside normal working hours, does your jurisdiction/agency have automated/redundant notification/recall systems for essential staff?</a:t>
            </a:r>
          </a:p>
          <a:p>
            <a:pPr marL="609600" indent="-609600">
              <a:buFont typeface="Arial" charset="0"/>
              <a:buAutoNum type="arabicPeriod" startAt="3"/>
            </a:pPr>
            <a:r>
              <a:rPr lang="en-US" sz="2400" smtClean="0">
                <a:solidFill>
                  <a:schemeClr val="bg1"/>
                </a:solidFill>
              </a:rPr>
              <a:t>Does your EOC/DOC have an emergency generator that provides both normal electric power and supports HVAC systems? How many hours of fuel does the emergency generator tank contain? In this scenario, will your EOD/DOC be able to acquire more fuel before the emergency generator flames out? How often is the emergency generator tested for automatic operation?</a:t>
            </a:r>
          </a:p>
        </p:txBody>
      </p:sp>
      <p:sp>
        <p:nvSpPr>
          <p:cNvPr id="26627" name="Slide Number Placeholder 3"/>
          <p:cNvSpPr txBox="1">
            <a:spLocks noGrp="1"/>
          </p:cNvSpPr>
          <p:nvPr/>
        </p:nvSpPr>
        <p:spPr bwMode="auto">
          <a:xfrm>
            <a:off x="6553200" y="6356350"/>
            <a:ext cx="2133600" cy="365125"/>
          </a:xfrm>
          <a:prstGeom prst="rect">
            <a:avLst/>
          </a:prstGeom>
          <a:noFill/>
          <a:ln>
            <a:miter lim="800000"/>
            <a:headEnd/>
            <a:tailEnd/>
          </a:ln>
        </p:spPr>
        <p:txBody>
          <a:bodyPr anchor="ctr"/>
          <a:lstStyle/>
          <a:p>
            <a:pPr algn="r">
              <a:defRPr/>
            </a:pPr>
            <a:fld id="{60BD0110-31CC-4333-8CF3-B9E92E742DDF}" type="slidenum">
              <a:rPr lang="en-US" sz="1200" b="1">
                <a:solidFill>
                  <a:schemeClr val="bg1"/>
                </a:solidFill>
                <a:latin typeface="+mn-lt"/>
              </a:rPr>
              <a:pPr algn="r">
                <a:defRPr/>
              </a:pPr>
              <a:t>53</a:t>
            </a:fld>
            <a:endParaRPr lang="en-US" sz="1200" b="1">
              <a:solidFill>
                <a:schemeClr val="bg1"/>
              </a:solidFill>
              <a:latin typeface="+mn-lt"/>
            </a:endParaRPr>
          </a:p>
        </p:txBody>
      </p:sp>
      <p:pic>
        <p:nvPicPr>
          <p:cNvPr id="50180" name="Picture 4"/>
          <p:cNvPicPr>
            <a:picLocks noChangeAspect="1"/>
          </p:cNvPicPr>
          <p:nvPr/>
        </p:nvPicPr>
        <p:blipFill>
          <a:blip r:embed="rId2"/>
          <a:srcRect/>
          <a:stretch>
            <a:fillRect/>
          </a:stretch>
        </p:blipFill>
        <p:spPr bwMode="auto">
          <a:xfrm>
            <a:off x="1295400" y="341313"/>
            <a:ext cx="846138" cy="846137"/>
          </a:xfrm>
          <a:prstGeom prst="rect">
            <a:avLst/>
          </a:prstGeom>
          <a:noFill/>
          <a:ln w="9525">
            <a:noFill/>
            <a:miter lim="800000"/>
            <a:headEnd/>
            <a:tailEnd/>
          </a:ln>
        </p:spPr>
      </p:pic>
      <p:pic>
        <p:nvPicPr>
          <p:cNvPr id="50181" name="Picture 2" descr="https://snap.lacounty.gov/Image/LOGO_SNAP.png"/>
          <p:cNvPicPr>
            <a:picLocks noChangeAspect="1" noChangeArrowheads="1"/>
          </p:cNvPicPr>
          <p:nvPr/>
        </p:nvPicPr>
        <p:blipFill>
          <a:blip r:embed="rId3"/>
          <a:srcRect/>
          <a:stretch>
            <a:fillRect/>
          </a:stretch>
        </p:blipFill>
        <p:spPr bwMode="auto">
          <a:xfrm>
            <a:off x="76200" y="261938"/>
            <a:ext cx="1003300" cy="10048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Title 1"/>
          <p:cNvSpPr>
            <a:spLocks noGrp="1"/>
          </p:cNvSpPr>
          <p:nvPr>
            <p:ph type="ctrTitle" idx="4294967295"/>
          </p:nvPr>
        </p:nvSpPr>
        <p:spPr>
          <a:xfrm>
            <a:off x="685800" y="1981200"/>
            <a:ext cx="7772400" cy="1470025"/>
          </a:xfrm>
        </p:spPr>
        <p:txBody>
          <a:bodyPr/>
          <a:lstStyle/>
          <a:p>
            <a:pPr eaLnBrk="1" hangingPunct="1"/>
            <a:r>
              <a:rPr lang="en-US" smtClean="0">
                <a:solidFill>
                  <a:schemeClr val="bg1"/>
                </a:solidFill>
              </a:rPr>
              <a:t>Briefbacks</a:t>
            </a:r>
          </a:p>
        </p:txBody>
      </p:sp>
      <p:sp>
        <p:nvSpPr>
          <p:cNvPr id="5" name="Title 1"/>
          <p:cNvSpPr txBox="1">
            <a:spLocks/>
          </p:cNvSpPr>
          <p:nvPr/>
        </p:nvSpPr>
        <p:spPr bwMode="auto">
          <a:xfrm>
            <a:off x="2286000" y="228600"/>
            <a:ext cx="6858000" cy="1143000"/>
          </a:xfrm>
          <a:prstGeom prst="rect">
            <a:avLst/>
          </a:prstGeom>
          <a:noFill/>
          <a:ln w="9525">
            <a:noFill/>
            <a:miter lim="800000"/>
            <a:headEnd/>
            <a:tailEnd/>
          </a:ln>
        </p:spPr>
        <p:txBody>
          <a:bodyPr anchor="ctr"/>
          <a:lstStyle/>
          <a:p>
            <a:pPr algn="ctr">
              <a:defRPr/>
            </a:pPr>
            <a:r>
              <a:rPr lang="en-US" sz="2000" b="1" dirty="0">
                <a:solidFill>
                  <a:schemeClr val="bg1"/>
                </a:solidFill>
                <a:ea typeface="+mj-ea"/>
                <a:cs typeface="Arial" charset="0"/>
              </a:rPr>
              <a:t>Los Angeles County Operational Area </a:t>
            </a:r>
          </a:p>
          <a:p>
            <a:pPr algn="ctr">
              <a:defRPr/>
            </a:pPr>
            <a:r>
              <a:rPr lang="en-US" sz="2000" b="1" dirty="0">
                <a:solidFill>
                  <a:schemeClr val="bg1"/>
                </a:solidFill>
                <a:ea typeface="+mj-ea"/>
                <a:cs typeface="Arial" charset="0"/>
              </a:rPr>
              <a:t>2012 – 2013 Emergency Exercise Program</a:t>
            </a:r>
          </a:p>
          <a:p>
            <a:pPr algn="ctr">
              <a:defRPr/>
            </a:pPr>
            <a:r>
              <a:rPr lang="en-US" sz="2000" b="1" i="1" dirty="0">
                <a:solidFill>
                  <a:schemeClr val="bg1"/>
                </a:solidFill>
                <a:ea typeface="+mj-ea"/>
                <a:cs typeface="Arial" charset="0"/>
              </a:rPr>
              <a:t>Tabletop Exercise (TTX)</a:t>
            </a:r>
          </a:p>
        </p:txBody>
      </p:sp>
      <p:pic>
        <p:nvPicPr>
          <p:cNvPr id="136196" name="Picture 5"/>
          <p:cNvPicPr>
            <a:picLocks noChangeAspect="1"/>
          </p:cNvPicPr>
          <p:nvPr/>
        </p:nvPicPr>
        <p:blipFill>
          <a:blip r:embed="rId2"/>
          <a:srcRect/>
          <a:stretch>
            <a:fillRect/>
          </a:stretch>
        </p:blipFill>
        <p:spPr bwMode="auto">
          <a:xfrm>
            <a:off x="1295400" y="341313"/>
            <a:ext cx="846138" cy="846137"/>
          </a:xfrm>
          <a:prstGeom prst="rect">
            <a:avLst/>
          </a:prstGeom>
          <a:noFill/>
          <a:ln w="9525">
            <a:noFill/>
            <a:miter lim="800000"/>
            <a:headEnd/>
            <a:tailEnd/>
          </a:ln>
        </p:spPr>
      </p:pic>
      <p:pic>
        <p:nvPicPr>
          <p:cNvPr id="136197" name="Picture 2" descr="https://snap.lacounty.gov/Image/LOGO_SNAP.png"/>
          <p:cNvPicPr>
            <a:picLocks noChangeAspect="1" noChangeArrowheads="1"/>
          </p:cNvPicPr>
          <p:nvPr/>
        </p:nvPicPr>
        <p:blipFill>
          <a:blip r:embed="rId3"/>
          <a:srcRect/>
          <a:stretch>
            <a:fillRect/>
          </a:stretch>
        </p:blipFill>
        <p:spPr bwMode="auto">
          <a:xfrm>
            <a:off x="76200" y="261938"/>
            <a:ext cx="1003300" cy="1004887"/>
          </a:xfrm>
          <a:prstGeom prst="rect">
            <a:avLst/>
          </a:prstGeom>
          <a:noFill/>
          <a:ln w="9525">
            <a:noFill/>
            <a:miter lim="800000"/>
            <a:headEnd/>
            <a:tailEnd/>
          </a:ln>
        </p:spPr>
      </p:pic>
      <p:pic>
        <p:nvPicPr>
          <p:cNvPr id="136198" name="Picture 6" descr="ANd9GcTqL2vW44L2_A2b0xs9Mn2q4zx3VgLlZyJEaWn1_5uSYRO6KHyQ"/>
          <p:cNvPicPr>
            <a:picLocks noChangeAspect="1" noChangeArrowheads="1"/>
          </p:cNvPicPr>
          <p:nvPr/>
        </p:nvPicPr>
        <p:blipFill>
          <a:blip r:embed="rId4"/>
          <a:srcRect/>
          <a:stretch>
            <a:fillRect/>
          </a:stretch>
        </p:blipFill>
        <p:spPr bwMode="auto">
          <a:xfrm>
            <a:off x="3124200" y="3235325"/>
            <a:ext cx="2971800" cy="2444750"/>
          </a:xfrm>
          <a:prstGeom prst="rect">
            <a:avLst/>
          </a:prstGeom>
          <a:noFill/>
          <a:ln w="9525">
            <a:solidFill>
              <a:srgbClr val="000099"/>
            </a:solid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ctrTitle" idx="4294967295"/>
          </p:nvPr>
        </p:nvSpPr>
        <p:spPr>
          <a:xfrm>
            <a:off x="762000" y="1371600"/>
            <a:ext cx="7696200" cy="2971800"/>
          </a:xfrm>
        </p:spPr>
        <p:txBody>
          <a:bodyPr/>
          <a:lstStyle/>
          <a:p>
            <a:pPr eaLnBrk="1" hangingPunct="1"/>
            <a:r>
              <a:rPr lang="en-US" sz="4800" smtClean="0">
                <a:solidFill>
                  <a:schemeClr val="bg1"/>
                </a:solidFill>
              </a:rPr>
              <a:t>Networking Break</a:t>
            </a:r>
            <a:br>
              <a:rPr lang="en-US" sz="4800" smtClean="0">
                <a:solidFill>
                  <a:schemeClr val="bg1"/>
                </a:solidFill>
              </a:rPr>
            </a:br>
            <a:r>
              <a:rPr lang="en-US" sz="3200" smtClean="0">
                <a:solidFill>
                  <a:schemeClr val="bg1"/>
                </a:solidFill>
              </a:rPr>
              <a:t>Please return to your seats </a:t>
            </a:r>
            <a:br>
              <a:rPr lang="en-US" sz="3200" smtClean="0">
                <a:solidFill>
                  <a:schemeClr val="bg1"/>
                </a:solidFill>
              </a:rPr>
            </a:br>
            <a:r>
              <a:rPr lang="en-US" sz="3200" smtClean="0">
                <a:solidFill>
                  <a:schemeClr val="bg1"/>
                </a:solidFill>
              </a:rPr>
              <a:t>in 15 minutes</a:t>
            </a:r>
          </a:p>
        </p:txBody>
      </p:sp>
      <p:sp>
        <p:nvSpPr>
          <p:cNvPr id="5" name="Title 1"/>
          <p:cNvSpPr txBox="1">
            <a:spLocks/>
          </p:cNvSpPr>
          <p:nvPr/>
        </p:nvSpPr>
        <p:spPr bwMode="auto">
          <a:xfrm>
            <a:off x="2286000" y="228600"/>
            <a:ext cx="6858000" cy="1143000"/>
          </a:xfrm>
          <a:prstGeom prst="rect">
            <a:avLst/>
          </a:prstGeom>
          <a:noFill/>
          <a:ln w="9525">
            <a:noFill/>
            <a:miter lim="800000"/>
            <a:headEnd/>
            <a:tailEnd/>
          </a:ln>
        </p:spPr>
        <p:txBody>
          <a:bodyPr anchor="ctr"/>
          <a:lstStyle/>
          <a:p>
            <a:pPr algn="ctr">
              <a:defRPr/>
            </a:pPr>
            <a:r>
              <a:rPr lang="en-US" sz="2000" b="1" dirty="0">
                <a:solidFill>
                  <a:schemeClr val="bg1"/>
                </a:solidFill>
                <a:ea typeface="+mj-ea"/>
                <a:cs typeface="Arial" charset="0"/>
              </a:rPr>
              <a:t>Los Angeles County Operational Area </a:t>
            </a:r>
          </a:p>
          <a:p>
            <a:pPr algn="ctr">
              <a:defRPr/>
            </a:pPr>
            <a:r>
              <a:rPr lang="en-US" sz="2000" b="1" dirty="0">
                <a:solidFill>
                  <a:schemeClr val="bg1"/>
                </a:solidFill>
                <a:ea typeface="+mj-ea"/>
                <a:cs typeface="Arial" charset="0"/>
              </a:rPr>
              <a:t>2012 – 2013 Emergency Exercise Program</a:t>
            </a:r>
          </a:p>
          <a:p>
            <a:pPr algn="ctr">
              <a:defRPr/>
            </a:pPr>
            <a:r>
              <a:rPr lang="en-US" sz="2000" b="1" i="1" dirty="0">
                <a:solidFill>
                  <a:schemeClr val="bg1"/>
                </a:solidFill>
                <a:ea typeface="+mj-ea"/>
                <a:cs typeface="Arial" charset="0"/>
              </a:rPr>
              <a:t>Tabletop Exercise (TTX)</a:t>
            </a:r>
          </a:p>
        </p:txBody>
      </p:sp>
      <p:pic>
        <p:nvPicPr>
          <p:cNvPr id="74756" name="Picture 5"/>
          <p:cNvPicPr>
            <a:picLocks noChangeAspect="1"/>
          </p:cNvPicPr>
          <p:nvPr/>
        </p:nvPicPr>
        <p:blipFill>
          <a:blip r:embed="rId2"/>
          <a:srcRect/>
          <a:stretch>
            <a:fillRect/>
          </a:stretch>
        </p:blipFill>
        <p:spPr bwMode="auto">
          <a:xfrm>
            <a:off x="1295400" y="341313"/>
            <a:ext cx="846138" cy="846137"/>
          </a:xfrm>
          <a:prstGeom prst="rect">
            <a:avLst/>
          </a:prstGeom>
          <a:noFill/>
          <a:ln w="9525">
            <a:noFill/>
            <a:miter lim="800000"/>
            <a:headEnd/>
            <a:tailEnd/>
          </a:ln>
        </p:spPr>
      </p:pic>
      <p:pic>
        <p:nvPicPr>
          <p:cNvPr id="74757" name="Picture 2" descr="https://snap.lacounty.gov/Image/LOGO_SNAP.png"/>
          <p:cNvPicPr>
            <a:picLocks noChangeAspect="1" noChangeArrowheads="1"/>
          </p:cNvPicPr>
          <p:nvPr/>
        </p:nvPicPr>
        <p:blipFill>
          <a:blip r:embed="rId3"/>
          <a:srcRect/>
          <a:stretch>
            <a:fillRect/>
          </a:stretch>
        </p:blipFill>
        <p:spPr bwMode="auto">
          <a:xfrm>
            <a:off x="76200" y="261938"/>
            <a:ext cx="1003300" cy="1004887"/>
          </a:xfrm>
          <a:prstGeom prst="rect">
            <a:avLst/>
          </a:prstGeom>
          <a:noFill/>
          <a:ln w="9525">
            <a:noFill/>
            <a:miter lim="800000"/>
            <a:headEnd/>
            <a:tailEnd/>
          </a:ln>
        </p:spPr>
      </p:pic>
      <p:pic>
        <p:nvPicPr>
          <p:cNvPr id="74761" name="Picture 9" descr="ANd9GcQZEdad9z9i4zWIgM4ivV0dbF4LJJDMBG01CkcTqUtDx38HIzxa"/>
          <p:cNvPicPr>
            <a:picLocks noChangeAspect="1" noChangeArrowheads="1"/>
          </p:cNvPicPr>
          <p:nvPr/>
        </p:nvPicPr>
        <p:blipFill>
          <a:blip r:embed="rId4"/>
          <a:srcRect/>
          <a:stretch>
            <a:fillRect/>
          </a:stretch>
        </p:blipFill>
        <p:spPr bwMode="auto">
          <a:xfrm>
            <a:off x="3352800" y="3810000"/>
            <a:ext cx="2762250" cy="1657350"/>
          </a:xfrm>
          <a:prstGeom prst="rect">
            <a:avLst/>
          </a:prstGeom>
          <a:noFill/>
          <a:ln w="9525">
            <a:solidFill>
              <a:srgbClr val="000099"/>
            </a:solidFill>
            <a:miter lim="800000"/>
            <a:headEnd/>
            <a:tailEnd/>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ctrTitle" idx="4294967295"/>
          </p:nvPr>
        </p:nvSpPr>
        <p:spPr>
          <a:xfrm>
            <a:off x="685800" y="1981200"/>
            <a:ext cx="7772400" cy="1470025"/>
          </a:xfrm>
        </p:spPr>
        <p:txBody>
          <a:bodyPr/>
          <a:lstStyle/>
          <a:p>
            <a:pPr eaLnBrk="1" hangingPunct="1"/>
            <a:r>
              <a:rPr lang="en-US" smtClean="0">
                <a:solidFill>
                  <a:schemeClr val="bg1"/>
                </a:solidFill>
              </a:rPr>
              <a:t>Discussion Questions - Module 2</a:t>
            </a:r>
            <a:br>
              <a:rPr lang="en-US" smtClean="0">
                <a:solidFill>
                  <a:schemeClr val="bg1"/>
                </a:solidFill>
              </a:rPr>
            </a:br>
            <a:r>
              <a:rPr lang="en-US" smtClean="0">
                <a:solidFill>
                  <a:schemeClr val="bg1"/>
                </a:solidFill>
              </a:rPr>
              <a:t>Objectives 2 and 3</a:t>
            </a:r>
          </a:p>
        </p:txBody>
      </p:sp>
      <p:sp>
        <p:nvSpPr>
          <p:cNvPr id="5" name="Title 1"/>
          <p:cNvSpPr txBox="1">
            <a:spLocks/>
          </p:cNvSpPr>
          <p:nvPr/>
        </p:nvSpPr>
        <p:spPr bwMode="auto">
          <a:xfrm>
            <a:off x="2286000" y="228600"/>
            <a:ext cx="6858000" cy="1143000"/>
          </a:xfrm>
          <a:prstGeom prst="rect">
            <a:avLst/>
          </a:prstGeom>
          <a:noFill/>
          <a:ln w="9525">
            <a:noFill/>
            <a:miter lim="800000"/>
            <a:headEnd/>
            <a:tailEnd/>
          </a:ln>
        </p:spPr>
        <p:txBody>
          <a:bodyPr anchor="ctr"/>
          <a:lstStyle/>
          <a:p>
            <a:pPr algn="ctr">
              <a:defRPr/>
            </a:pPr>
            <a:r>
              <a:rPr lang="en-US" sz="2000" b="1" dirty="0">
                <a:solidFill>
                  <a:schemeClr val="bg1"/>
                </a:solidFill>
                <a:ea typeface="+mj-ea"/>
                <a:cs typeface="Arial" charset="0"/>
              </a:rPr>
              <a:t>Los Angeles County Operational Area </a:t>
            </a:r>
          </a:p>
          <a:p>
            <a:pPr algn="ctr">
              <a:defRPr/>
            </a:pPr>
            <a:r>
              <a:rPr lang="en-US" sz="2000" b="1" dirty="0">
                <a:solidFill>
                  <a:schemeClr val="bg1"/>
                </a:solidFill>
                <a:ea typeface="+mj-ea"/>
                <a:cs typeface="Arial" charset="0"/>
              </a:rPr>
              <a:t>2012 – 2013 Emergency Exercise Program</a:t>
            </a:r>
          </a:p>
          <a:p>
            <a:pPr algn="ctr">
              <a:defRPr/>
            </a:pPr>
            <a:r>
              <a:rPr lang="en-US" sz="2000" b="1" i="1" dirty="0">
                <a:solidFill>
                  <a:schemeClr val="bg1"/>
                </a:solidFill>
                <a:ea typeface="+mj-ea"/>
                <a:cs typeface="Arial" charset="0"/>
              </a:rPr>
              <a:t>Tabletop Exercise (TTX)</a:t>
            </a:r>
          </a:p>
        </p:txBody>
      </p:sp>
      <p:pic>
        <p:nvPicPr>
          <p:cNvPr id="73732" name="Picture 5"/>
          <p:cNvPicPr>
            <a:picLocks noChangeAspect="1"/>
          </p:cNvPicPr>
          <p:nvPr/>
        </p:nvPicPr>
        <p:blipFill>
          <a:blip r:embed="rId2"/>
          <a:srcRect/>
          <a:stretch>
            <a:fillRect/>
          </a:stretch>
        </p:blipFill>
        <p:spPr bwMode="auto">
          <a:xfrm>
            <a:off x="1295400" y="341313"/>
            <a:ext cx="846138" cy="846137"/>
          </a:xfrm>
          <a:prstGeom prst="rect">
            <a:avLst/>
          </a:prstGeom>
          <a:noFill/>
          <a:ln w="9525">
            <a:noFill/>
            <a:miter lim="800000"/>
            <a:headEnd/>
            <a:tailEnd/>
          </a:ln>
        </p:spPr>
      </p:pic>
      <p:pic>
        <p:nvPicPr>
          <p:cNvPr id="73733" name="Picture 2" descr="https://snap.lacounty.gov/Image/LOGO_SNAP.png"/>
          <p:cNvPicPr>
            <a:picLocks noChangeAspect="1" noChangeArrowheads="1"/>
          </p:cNvPicPr>
          <p:nvPr/>
        </p:nvPicPr>
        <p:blipFill>
          <a:blip r:embed="rId3"/>
          <a:srcRect/>
          <a:stretch>
            <a:fillRect/>
          </a:stretch>
        </p:blipFill>
        <p:spPr bwMode="auto">
          <a:xfrm>
            <a:off x="76200" y="261938"/>
            <a:ext cx="1003300" cy="1004887"/>
          </a:xfrm>
          <a:prstGeom prst="rect">
            <a:avLst/>
          </a:prstGeom>
          <a:noFill/>
          <a:ln w="9525">
            <a:noFill/>
            <a:miter lim="800000"/>
            <a:headEnd/>
            <a:tailEnd/>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idx="4294967295"/>
          </p:nvPr>
        </p:nvSpPr>
        <p:spPr>
          <a:xfrm>
            <a:off x="2286000" y="274638"/>
            <a:ext cx="6400800" cy="1143000"/>
          </a:xfrm>
        </p:spPr>
        <p:txBody>
          <a:bodyPr/>
          <a:lstStyle/>
          <a:p>
            <a:pPr eaLnBrk="1" hangingPunct="1"/>
            <a:r>
              <a:rPr lang="en-US" sz="3600" smtClean="0">
                <a:solidFill>
                  <a:schemeClr val="bg1"/>
                </a:solidFill>
              </a:rPr>
              <a:t>Objective 2 – Module 2</a:t>
            </a:r>
          </a:p>
        </p:txBody>
      </p:sp>
      <p:sp>
        <p:nvSpPr>
          <p:cNvPr id="51202" name="Content Placeholder 2"/>
          <p:cNvSpPr>
            <a:spLocks noGrp="1"/>
          </p:cNvSpPr>
          <p:nvPr>
            <p:ph idx="4294967295"/>
          </p:nvPr>
        </p:nvSpPr>
        <p:spPr>
          <a:xfrm>
            <a:off x="457200" y="1447800"/>
            <a:ext cx="8229600" cy="4525963"/>
          </a:xfrm>
        </p:spPr>
        <p:txBody>
          <a:bodyPr/>
          <a:lstStyle/>
          <a:p>
            <a:pPr marL="0" indent="0">
              <a:buFont typeface="Arial" charset="0"/>
              <a:buNone/>
            </a:pPr>
            <a:r>
              <a:rPr lang="en-US" sz="2400" b="1" smtClean="0">
                <a:solidFill>
                  <a:schemeClr val="bg1"/>
                </a:solidFill>
              </a:rPr>
              <a:t>Objective 2: In response to a catastrophic earthquake, discuss the protocols and processes for activating and operating C-PODs in a coordinated manner throughout the OA (Critical Resource Logistics and Distribution).</a:t>
            </a:r>
            <a:endParaRPr lang="en-US" sz="2400" smtClean="0">
              <a:solidFill>
                <a:schemeClr val="bg1"/>
              </a:solidFill>
            </a:endParaRPr>
          </a:p>
          <a:p>
            <a:pPr marL="0" indent="0">
              <a:buFont typeface="Arial" charset="0"/>
              <a:buNone/>
            </a:pPr>
            <a:endParaRPr lang="en-US" sz="2400" smtClean="0">
              <a:solidFill>
                <a:schemeClr val="bg1"/>
              </a:solidFill>
            </a:endParaRPr>
          </a:p>
          <a:p>
            <a:pPr marL="0" indent="0">
              <a:buFont typeface="Arial" charset="0"/>
              <a:buNone/>
            </a:pPr>
            <a:r>
              <a:rPr lang="en-US" sz="2400" i="1" smtClean="0">
                <a:solidFill>
                  <a:schemeClr val="bg1"/>
                </a:solidFill>
              </a:rPr>
              <a:t>Due to damage to transportation infrastructure systems, large quantities of commodities and response resource from out of the region will take 72 hours to arrive. During that time, the OA and local jurisdictions must determine their resource requirements, initiate orders and requests and prepare to receive and distribute inbound resources.</a:t>
            </a:r>
          </a:p>
        </p:txBody>
      </p:sp>
      <p:sp>
        <p:nvSpPr>
          <p:cNvPr id="26627" name="Slide Number Placeholder 3"/>
          <p:cNvSpPr txBox="1">
            <a:spLocks noGrp="1"/>
          </p:cNvSpPr>
          <p:nvPr/>
        </p:nvSpPr>
        <p:spPr bwMode="auto">
          <a:xfrm>
            <a:off x="6553200" y="6356350"/>
            <a:ext cx="2133600" cy="365125"/>
          </a:xfrm>
          <a:prstGeom prst="rect">
            <a:avLst/>
          </a:prstGeom>
          <a:noFill/>
          <a:ln>
            <a:miter lim="800000"/>
            <a:headEnd/>
            <a:tailEnd/>
          </a:ln>
        </p:spPr>
        <p:txBody>
          <a:bodyPr anchor="ctr"/>
          <a:lstStyle/>
          <a:p>
            <a:pPr algn="r">
              <a:defRPr/>
            </a:pPr>
            <a:fld id="{6EEC8BE8-E553-4BC4-A491-5E00093E8211}" type="slidenum">
              <a:rPr lang="en-US" sz="1200" b="1">
                <a:solidFill>
                  <a:schemeClr val="bg1"/>
                </a:solidFill>
                <a:latin typeface="+mn-lt"/>
              </a:rPr>
              <a:pPr algn="r">
                <a:defRPr/>
              </a:pPr>
              <a:t>57</a:t>
            </a:fld>
            <a:endParaRPr lang="en-US" sz="1200" b="1">
              <a:solidFill>
                <a:schemeClr val="bg1"/>
              </a:solidFill>
              <a:latin typeface="+mn-lt"/>
            </a:endParaRPr>
          </a:p>
        </p:txBody>
      </p:sp>
      <p:pic>
        <p:nvPicPr>
          <p:cNvPr id="51204" name="Picture 4"/>
          <p:cNvPicPr>
            <a:picLocks noChangeAspect="1"/>
          </p:cNvPicPr>
          <p:nvPr/>
        </p:nvPicPr>
        <p:blipFill>
          <a:blip r:embed="rId2"/>
          <a:srcRect/>
          <a:stretch>
            <a:fillRect/>
          </a:stretch>
        </p:blipFill>
        <p:spPr bwMode="auto">
          <a:xfrm>
            <a:off x="1295400" y="341313"/>
            <a:ext cx="846138" cy="846137"/>
          </a:xfrm>
          <a:prstGeom prst="rect">
            <a:avLst/>
          </a:prstGeom>
          <a:noFill/>
          <a:ln w="9525">
            <a:noFill/>
            <a:miter lim="800000"/>
            <a:headEnd/>
            <a:tailEnd/>
          </a:ln>
        </p:spPr>
      </p:pic>
      <p:pic>
        <p:nvPicPr>
          <p:cNvPr id="51205" name="Picture 2" descr="https://snap.lacounty.gov/Image/LOGO_SNAP.png"/>
          <p:cNvPicPr>
            <a:picLocks noChangeAspect="1" noChangeArrowheads="1"/>
          </p:cNvPicPr>
          <p:nvPr/>
        </p:nvPicPr>
        <p:blipFill>
          <a:blip r:embed="rId3"/>
          <a:srcRect/>
          <a:stretch>
            <a:fillRect/>
          </a:stretch>
        </p:blipFill>
        <p:spPr bwMode="auto">
          <a:xfrm>
            <a:off x="76200" y="261938"/>
            <a:ext cx="1003300" cy="10048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idx="4294967295"/>
          </p:nvPr>
        </p:nvSpPr>
        <p:spPr>
          <a:xfrm>
            <a:off x="2286000" y="274638"/>
            <a:ext cx="6400800" cy="1143000"/>
          </a:xfrm>
        </p:spPr>
        <p:txBody>
          <a:bodyPr/>
          <a:lstStyle/>
          <a:p>
            <a:pPr eaLnBrk="1" hangingPunct="1"/>
            <a:r>
              <a:rPr lang="en-US" sz="3800" smtClean="0">
                <a:solidFill>
                  <a:schemeClr val="bg1"/>
                </a:solidFill>
              </a:rPr>
              <a:t>Discussion Questions      (Objective 2)</a:t>
            </a:r>
          </a:p>
        </p:txBody>
      </p:sp>
      <p:sp>
        <p:nvSpPr>
          <p:cNvPr id="52226" name="Content Placeholder 2"/>
          <p:cNvSpPr>
            <a:spLocks noGrp="1"/>
          </p:cNvSpPr>
          <p:nvPr>
            <p:ph idx="4294967295"/>
          </p:nvPr>
        </p:nvSpPr>
        <p:spPr>
          <a:xfrm>
            <a:off x="457200" y="1447800"/>
            <a:ext cx="8229600" cy="4525963"/>
          </a:xfrm>
        </p:spPr>
        <p:txBody>
          <a:bodyPr/>
          <a:lstStyle/>
          <a:p>
            <a:pPr marL="609600" indent="-609600">
              <a:buFont typeface="Arial" charset="0"/>
              <a:buNone/>
            </a:pPr>
            <a:r>
              <a:rPr lang="en-US" sz="2800" smtClean="0">
                <a:solidFill>
                  <a:schemeClr val="bg1"/>
                </a:solidFill>
              </a:rPr>
              <a:t>1.	What Standard Operating Procedures (SOPs) are in place for ordering and acquiring resources and services?</a:t>
            </a:r>
          </a:p>
          <a:p>
            <a:pPr marL="609600" indent="-609600">
              <a:buFont typeface="Arial" charset="0"/>
              <a:buNone/>
            </a:pPr>
            <a:r>
              <a:rPr lang="en-US" sz="2800" smtClean="0">
                <a:solidFill>
                  <a:schemeClr val="bg1"/>
                </a:solidFill>
              </a:rPr>
              <a:t>2.	How are requests for resources received? </a:t>
            </a:r>
          </a:p>
          <a:p>
            <a:pPr marL="609600" indent="-609600">
              <a:buFont typeface="Arial" charset="0"/>
              <a:buNone/>
            </a:pPr>
            <a:r>
              <a:rPr lang="en-US" sz="2800" smtClean="0">
                <a:solidFill>
                  <a:schemeClr val="bg1"/>
                </a:solidFill>
              </a:rPr>
              <a:t>3.	How are requests for resources prioritized? </a:t>
            </a:r>
          </a:p>
          <a:p>
            <a:pPr marL="609600" indent="-609600">
              <a:buFont typeface="Arial" charset="0"/>
              <a:buNone/>
            </a:pPr>
            <a:r>
              <a:rPr lang="en-US" sz="2800" smtClean="0">
                <a:solidFill>
                  <a:schemeClr val="bg1"/>
                </a:solidFill>
              </a:rPr>
              <a:t>4.	What are the procedures for identifying, activating and establishing Local Staging Areas (LSAs) for inbound equipment and supplies?</a:t>
            </a:r>
          </a:p>
        </p:txBody>
      </p:sp>
      <p:sp>
        <p:nvSpPr>
          <p:cNvPr id="26627" name="Slide Number Placeholder 3"/>
          <p:cNvSpPr txBox="1">
            <a:spLocks noGrp="1"/>
          </p:cNvSpPr>
          <p:nvPr/>
        </p:nvSpPr>
        <p:spPr bwMode="auto">
          <a:xfrm>
            <a:off x="6553200" y="6356350"/>
            <a:ext cx="2133600" cy="365125"/>
          </a:xfrm>
          <a:prstGeom prst="rect">
            <a:avLst/>
          </a:prstGeom>
          <a:noFill/>
          <a:ln>
            <a:miter lim="800000"/>
            <a:headEnd/>
            <a:tailEnd/>
          </a:ln>
        </p:spPr>
        <p:txBody>
          <a:bodyPr anchor="ctr"/>
          <a:lstStyle/>
          <a:p>
            <a:pPr algn="r">
              <a:defRPr/>
            </a:pPr>
            <a:fld id="{1D5F557A-C6E7-448E-A492-F85E478CF7E7}" type="slidenum">
              <a:rPr lang="en-US" sz="1200" b="1">
                <a:solidFill>
                  <a:schemeClr val="bg1"/>
                </a:solidFill>
                <a:latin typeface="+mn-lt"/>
              </a:rPr>
              <a:pPr algn="r">
                <a:defRPr/>
              </a:pPr>
              <a:t>58</a:t>
            </a:fld>
            <a:endParaRPr lang="en-US" sz="1200" b="1">
              <a:solidFill>
                <a:schemeClr val="bg1"/>
              </a:solidFill>
              <a:latin typeface="+mn-lt"/>
            </a:endParaRPr>
          </a:p>
        </p:txBody>
      </p:sp>
      <p:pic>
        <p:nvPicPr>
          <p:cNvPr id="52228" name="Picture 4"/>
          <p:cNvPicPr>
            <a:picLocks noChangeAspect="1"/>
          </p:cNvPicPr>
          <p:nvPr/>
        </p:nvPicPr>
        <p:blipFill>
          <a:blip r:embed="rId2"/>
          <a:srcRect/>
          <a:stretch>
            <a:fillRect/>
          </a:stretch>
        </p:blipFill>
        <p:spPr bwMode="auto">
          <a:xfrm>
            <a:off x="1295400" y="341313"/>
            <a:ext cx="846138" cy="846137"/>
          </a:xfrm>
          <a:prstGeom prst="rect">
            <a:avLst/>
          </a:prstGeom>
          <a:noFill/>
          <a:ln w="9525">
            <a:noFill/>
            <a:miter lim="800000"/>
            <a:headEnd/>
            <a:tailEnd/>
          </a:ln>
        </p:spPr>
      </p:pic>
      <p:pic>
        <p:nvPicPr>
          <p:cNvPr id="52229" name="Picture 2" descr="https://snap.lacounty.gov/Image/LOGO_SNAP.png"/>
          <p:cNvPicPr>
            <a:picLocks noChangeAspect="1" noChangeArrowheads="1"/>
          </p:cNvPicPr>
          <p:nvPr/>
        </p:nvPicPr>
        <p:blipFill>
          <a:blip r:embed="rId3"/>
          <a:srcRect/>
          <a:stretch>
            <a:fillRect/>
          </a:stretch>
        </p:blipFill>
        <p:spPr bwMode="auto">
          <a:xfrm>
            <a:off x="76200" y="261938"/>
            <a:ext cx="1003300" cy="10048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idx="4294967295"/>
          </p:nvPr>
        </p:nvSpPr>
        <p:spPr>
          <a:xfrm>
            <a:off x="2286000" y="274638"/>
            <a:ext cx="6400800" cy="1143000"/>
          </a:xfrm>
        </p:spPr>
        <p:txBody>
          <a:bodyPr/>
          <a:lstStyle/>
          <a:p>
            <a:pPr eaLnBrk="1" hangingPunct="1"/>
            <a:r>
              <a:rPr lang="en-US" sz="3800" smtClean="0">
                <a:solidFill>
                  <a:schemeClr val="bg1"/>
                </a:solidFill>
              </a:rPr>
              <a:t>Discussion Questions      (Objective 2)</a:t>
            </a:r>
          </a:p>
        </p:txBody>
      </p:sp>
      <p:sp>
        <p:nvSpPr>
          <p:cNvPr id="53250" name="Content Placeholder 2"/>
          <p:cNvSpPr>
            <a:spLocks noGrp="1"/>
          </p:cNvSpPr>
          <p:nvPr>
            <p:ph idx="4294967295"/>
          </p:nvPr>
        </p:nvSpPr>
        <p:spPr>
          <a:xfrm>
            <a:off x="457200" y="1447800"/>
            <a:ext cx="8229600" cy="4525963"/>
          </a:xfrm>
        </p:spPr>
        <p:txBody>
          <a:bodyPr/>
          <a:lstStyle/>
          <a:p>
            <a:pPr marL="609600" indent="-609600">
              <a:buFont typeface="Arial" charset="0"/>
              <a:buNone/>
            </a:pPr>
            <a:r>
              <a:rPr lang="en-US" sz="2800" smtClean="0">
                <a:solidFill>
                  <a:schemeClr val="bg1"/>
                </a:solidFill>
              </a:rPr>
              <a:t>5.	How are resources received and tracked? </a:t>
            </a:r>
          </a:p>
          <a:p>
            <a:pPr marL="609600" indent="-609600">
              <a:buFont typeface="Arial" charset="0"/>
              <a:buNone/>
            </a:pPr>
            <a:r>
              <a:rPr lang="en-US" sz="2800" smtClean="0">
                <a:solidFill>
                  <a:schemeClr val="bg1"/>
                </a:solidFill>
              </a:rPr>
              <a:t>6.	How will commodity distribution address access and functional needs populations?</a:t>
            </a:r>
          </a:p>
          <a:p>
            <a:pPr marL="609600" indent="-609600">
              <a:buFont typeface="Arial" charset="0"/>
              <a:buNone/>
            </a:pPr>
            <a:r>
              <a:rPr lang="en-US" sz="2800" smtClean="0">
                <a:solidFill>
                  <a:schemeClr val="bg1"/>
                </a:solidFill>
              </a:rPr>
              <a:t>7.	Identify the locations of the local C-PODs, if any that exist in your jurisdiction. Are they adequate for the scenario incident? Have agreements been put in place with the property owners? Do other plans exist to use the property for another purpose that would conflict with its use as a C-POD?</a:t>
            </a:r>
          </a:p>
        </p:txBody>
      </p:sp>
      <p:sp>
        <p:nvSpPr>
          <p:cNvPr id="26627" name="Slide Number Placeholder 3"/>
          <p:cNvSpPr txBox="1">
            <a:spLocks noGrp="1"/>
          </p:cNvSpPr>
          <p:nvPr/>
        </p:nvSpPr>
        <p:spPr bwMode="auto">
          <a:xfrm>
            <a:off x="6553200" y="6356350"/>
            <a:ext cx="2133600" cy="365125"/>
          </a:xfrm>
          <a:prstGeom prst="rect">
            <a:avLst/>
          </a:prstGeom>
          <a:noFill/>
          <a:ln>
            <a:miter lim="800000"/>
            <a:headEnd/>
            <a:tailEnd/>
          </a:ln>
        </p:spPr>
        <p:txBody>
          <a:bodyPr anchor="ctr"/>
          <a:lstStyle/>
          <a:p>
            <a:pPr algn="r">
              <a:defRPr/>
            </a:pPr>
            <a:fld id="{0D6395ED-C181-43E2-B402-6E8A14978F7F}" type="slidenum">
              <a:rPr lang="en-US" sz="1200" b="1">
                <a:solidFill>
                  <a:schemeClr val="bg1"/>
                </a:solidFill>
                <a:latin typeface="+mn-lt"/>
              </a:rPr>
              <a:pPr algn="r">
                <a:defRPr/>
              </a:pPr>
              <a:t>59</a:t>
            </a:fld>
            <a:endParaRPr lang="en-US" sz="1200" b="1">
              <a:solidFill>
                <a:schemeClr val="bg1"/>
              </a:solidFill>
              <a:latin typeface="+mn-lt"/>
            </a:endParaRPr>
          </a:p>
        </p:txBody>
      </p:sp>
      <p:pic>
        <p:nvPicPr>
          <p:cNvPr id="53252" name="Picture 4"/>
          <p:cNvPicPr>
            <a:picLocks noChangeAspect="1"/>
          </p:cNvPicPr>
          <p:nvPr/>
        </p:nvPicPr>
        <p:blipFill>
          <a:blip r:embed="rId2"/>
          <a:srcRect/>
          <a:stretch>
            <a:fillRect/>
          </a:stretch>
        </p:blipFill>
        <p:spPr bwMode="auto">
          <a:xfrm>
            <a:off x="1295400" y="341313"/>
            <a:ext cx="846138" cy="846137"/>
          </a:xfrm>
          <a:prstGeom prst="rect">
            <a:avLst/>
          </a:prstGeom>
          <a:noFill/>
          <a:ln w="9525">
            <a:noFill/>
            <a:miter lim="800000"/>
            <a:headEnd/>
            <a:tailEnd/>
          </a:ln>
        </p:spPr>
      </p:pic>
      <p:pic>
        <p:nvPicPr>
          <p:cNvPr id="53253" name="Picture 2" descr="https://snap.lacounty.gov/Image/LOGO_SNAP.png"/>
          <p:cNvPicPr>
            <a:picLocks noChangeAspect="1" noChangeArrowheads="1"/>
          </p:cNvPicPr>
          <p:nvPr/>
        </p:nvPicPr>
        <p:blipFill>
          <a:blip r:embed="rId3"/>
          <a:srcRect/>
          <a:stretch>
            <a:fillRect/>
          </a:stretch>
        </p:blipFill>
        <p:spPr bwMode="auto">
          <a:xfrm>
            <a:off x="76200" y="261938"/>
            <a:ext cx="1003300" cy="10048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274638"/>
            <a:ext cx="6400800" cy="1143000"/>
          </a:xfrm>
        </p:spPr>
        <p:txBody>
          <a:bodyPr rtlCol="0">
            <a:normAutofit/>
          </a:bodyPr>
          <a:lstStyle/>
          <a:p>
            <a:pPr eaLnBrk="1" fontAlgn="auto" hangingPunct="1">
              <a:spcAft>
                <a:spcPts val="0"/>
              </a:spcAft>
              <a:defRPr/>
            </a:pPr>
            <a:r>
              <a:rPr lang="en-US" kern="0" dirty="0" smtClean="0">
                <a:solidFill>
                  <a:schemeClr val="bg1"/>
                </a:solidFill>
              </a:rPr>
              <a:t>Tabletop Scope</a:t>
            </a:r>
            <a:endParaRPr lang="en-US" dirty="0">
              <a:solidFill>
                <a:schemeClr val="bg1"/>
              </a:solidFill>
            </a:endParaRPr>
          </a:p>
        </p:txBody>
      </p:sp>
      <p:sp>
        <p:nvSpPr>
          <p:cNvPr id="20482" name="Content Placeholder 2"/>
          <p:cNvSpPr>
            <a:spLocks noGrp="1"/>
          </p:cNvSpPr>
          <p:nvPr>
            <p:ph idx="1"/>
          </p:nvPr>
        </p:nvSpPr>
        <p:spPr>
          <a:xfrm>
            <a:off x="457200" y="1371600"/>
            <a:ext cx="8229600" cy="4343400"/>
          </a:xfrm>
        </p:spPr>
        <p:txBody>
          <a:bodyPr/>
          <a:lstStyle/>
          <a:p>
            <a:pPr marL="228600" indent="-228600"/>
            <a:r>
              <a:rPr lang="en-US" sz="2800" smtClean="0">
                <a:solidFill>
                  <a:schemeClr val="bg1"/>
                </a:solidFill>
              </a:rPr>
              <a:t>The 2013 TTX will include staff from LACOA EOCs’ Logistics and Operations Sections and will last four hours. The TTX will:</a:t>
            </a:r>
          </a:p>
          <a:p>
            <a:pPr lvl="1"/>
            <a:r>
              <a:rPr lang="en-US" sz="2400" smtClean="0">
                <a:solidFill>
                  <a:schemeClr val="bg1"/>
                </a:solidFill>
              </a:rPr>
              <a:t>Offer participants an opportunity to identify and discuss LACOA EOC and Operational Area (OA) response functions (as identified in the current LACOA Emergency Response Plan and EOC Standard Operating Guide) occurring in the initial hours after a major incident. </a:t>
            </a:r>
          </a:p>
          <a:p>
            <a:pPr lvl="1"/>
            <a:r>
              <a:rPr lang="en-US" sz="2400" smtClean="0">
                <a:solidFill>
                  <a:schemeClr val="bg1"/>
                </a:solidFill>
              </a:rPr>
              <a:t>Serve to prepare OA EOC exercise participants for their involvement in the OA Functional Exercise.</a:t>
            </a:r>
          </a:p>
          <a:p>
            <a:pPr marL="228600" indent="-228600">
              <a:buFont typeface="Arial" charset="0"/>
              <a:buNone/>
            </a:pPr>
            <a:r>
              <a:rPr lang="en-US" sz="2000" i="1" smtClean="0">
                <a:solidFill>
                  <a:schemeClr val="bg1"/>
                </a:solidFill>
                <a:cs typeface="Times New Roman" pitchFamily="18" charset="0"/>
              </a:rPr>
              <a:t>The TTX assumes a notional timeframe of “Event + 8 Hours.” </a:t>
            </a:r>
          </a:p>
        </p:txBody>
      </p:sp>
      <p:sp>
        <p:nvSpPr>
          <p:cNvPr id="19459" name="Slide Number Placeholder 4"/>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7F2745E-1E80-44AB-9AC2-49D8516D3F9A}" type="slidenum">
              <a:rPr lang="en-US" b="1">
                <a:solidFill>
                  <a:schemeClr val="bg1"/>
                </a:solidFill>
              </a:rPr>
              <a:pPr fontAlgn="base">
                <a:spcBef>
                  <a:spcPct val="0"/>
                </a:spcBef>
                <a:spcAft>
                  <a:spcPct val="0"/>
                </a:spcAft>
                <a:defRPr/>
              </a:pPr>
              <a:t>6</a:t>
            </a:fld>
            <a:endParaRPr lang="en-US" b="1">
              <a:solidFill>
                <a:schemeClr val="bg1"/>
              </a:solidFill>
            </a:endParaRPr>
          </a:p>
        </p:txBody>
      </p:sp>
      <p:pic>
        <p:nvPicPr>
          <p:cNvPr id="20484" name="Picture 5"/>
          <p:cNvPicPr>
            <a:picLocks noChangeAspect="1"/>
          </p:cNvPicPr>
          <p:nvPr/>
        </p:nvPicPr>
        <p:blipFill>
          <a:blip r:embed="rId2"/>
          <a:srcRect/>
          <a:stretch>
            <a:fillRect/>
          </a:stretch>
        </p:blipFill>
        <p:spPr bwMode="auto">
          <a:xfrm>
            <a:off x="1295400" y="341313"/>
            <a:ext cx="846138" cy="846137"/>
          </a:xfrm>
          <a:prstGeom prst="rect">
            <a:avLst/>
          </a:prstGeom>
          <a:noFill/>
          <a:ln w="9525">
            <a:noFill/>
            <a:miter lim="800000"/>
            <a:headEnd/>
            <a:tailEnd/>
          </a:ln>
        </p:spPr>
      </p:pic>
      <p:pic>
        <p:nvPicPr>
          <p:cNvPr id="20485" name="Picture 2" descr="https://snap.lacounty.gov/Image/LOGO_SNAP.png"/>
          <p:cNvPicPr>
            <a:picLocks noChangeAspect="1" noChangeArrowheads="1"/>
          </p:cNvPicPr>
          <p:nvPr/>
        </p:nvPicPr>
        <p:blipFill>
          <a:blip r:embed="rId3"/>
          <a:srcRect/>
          <a:stretch>
            <a:fillRect/>
          </a:stretch>
        </p:blipFill>
        <p:spPr bwMode="auto">
          <a:xfrm>
            <a:off x="76200" y="261938"/>
            <a:ext cx="1003300" cy="10048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idx="4294967295"/>
          </p:nvPr>
        </p:nvSpPr>
        <p:spPr>
          <a:xfrm>
            <a:off x="2286000" y="274638"/>
            <a:ext cx="6400800" cy="1143000"/>
          </a:xfrm>
        </p:spPr>
        <p:txBody>
          <a:bodyPr/>
          <a:lstStyle/>
          <a:p>
            <a:pPr eaLnBrk="1" hangingPunct="1"/>
            <a:r>
              <a:rPr lang="en-US" sz="3800" smtClean="0">
                <a:solidFill>
                  <a:schemeClr val="bg1"/>
                </a:solidFill>
              </a:rPr>
              <a:t>Discussion Questions      (Objective 2)</a:t>
            </a:r>
          </a:p>
        </p:txBody>
      </p:sp>
      <p:sp>
        <p:nvSpPr>
          <p:cNvPr id="54274" name="Content Placeholder 2"/>
          <p:cNvSpPr>
            <a:spLocks noGrp="1"/>
          </p:cNvSpPr>
          <p:nvPr>
            <p:ph idx="4294967295"/>
          </p:nvPr>
        </p:nvSpPr>
        <p:spPr>
          <a:xfrm>
            <a:off x="457200" y="1447800"/>
            <a:ext cx="8229600" cy="4525963"/>
          </a:xfrm>
        </p:spPr>
        <p:txBody>
          <a:bodyPr/>
          <a:lstStyle/>
          <a:p>
            <a:pPr marL="609600" indent="-609600">
              <a:buFont typeface="Arial" charset="0"/>
              <a:buNone/>
            </a:pPr>
            <a:r>
              <a:rPr lang="en-US" sz="2800" smtClean="0">
                <a:solidFill>
                  <a:schemeClr val="bg1"/>
                </a:solidFill>
              </a:rPr>
              <a:t>8.	How are C-PODs activated and established?</a:t>
            </a:r>
          </a:p>
          <a:p>
            <a:pPr marL="609600" indent="-609600">
              <a:buFont typeface="Arial" charset="0"/>
              <a:buNone/>
            </a:pPr>
            <a:r>
              <a:rPr lang="en-US" sz="2800" smtClean="0">
                <a:solidFill>
                  <a:schemeClr val="bg1"/>
                </a:solidFill>
              </a:rPr>
              <a:t>9.	Who is responsible for staffing/operating the C-PODs? Is this identified in your plans?</a:t>
            </a:r>
          </a:p>
          <a:p>
            <a:pPr marL="609600" indent="-609600">
              <a:buFont typeface="Arial" charset="0"/>
              <a:buNone/>
            </a:pPr>
            <a:r>
              <a:rPr lang="en-US" sz="2800" smtClean="0">
                <a:solidFill>
                  <a:schemeClr val="bg1"/>
                </a:solidFill>
              </a:rPr>
              <a:t>10.	How are inaccessible pre-identified C-POD locations addressed? </a:t>
            </a:r>
          </a:p>
          <a:p>
            <a:pPr marL="609600" indent="-609600">
              <a:buFont typeface="Arial" charset="0"/>
              <a:buNone/>
            </a:pPr>
            <a:r>
              <a:rPr lang="en-US" sz="2800" smtClean="0">
                <a:solidFill>
                  <a:schemeClr val="bg1"/>
                </a:solidFill>
              </a:rPr>
              <a:t>11.	Are their provisions for activating pedestrian C-PODs?</a:t>
            </a:r>
          </a:p>
          <a:p>
            <a:pPr marL="609600" indent="-609600">
              <a:buFont typeface="Arial" charset="0"/>
              <a:buNone/>
            </a:pPr>
            <a:r>
              <a:rPr lang="en-US" sz="2800" smtClean="0">
                <a:solidFill>
                  <a:schemeClr val="bg1"/>
                </a:solidFill>
              </a:rPr>
              <a:t>12.	How will commodity distribution address access and functional needs populations?</a:t>
            </a:r>
          </a:p>
        </p:txBody>
      </p:sp>
      <p:sp>
        <p:nvSpPr>
          <p:cNvPr id="26627" name="Slide Number Placeholder 3"/>
          <p:cNvSpPr txBox="1">
            <a:spLocks noGrp="1"/>
          </p:cNvSpPr>
          <p:nvPr/>
        </p:nvSpPr>
        <p:spPr bwMode="auto">
          <a:xfrm>
            <a:off x="6553200" y="6356350"/>
            <a:ext cx="2133600" cy="365125"/>
          </a:xfrm>
          <a:prstGeom prst="rect">
            <a:avLst/>
          </a:prstGeom>
          <a:noFill/>
          <a:ln>
            <a:miter lim="800000"/>
            <a:headEnd/>
            <a:tailEnd/>
          </a:ln>
        </p:spPr>
        <p:txBody>
          <a:bodyPr anchor="ctr"/>
          <a:lstStyle/>
          <a:p>
            <a:pPr algn="r">
              <a:defRPr/>
            </a:pPr>
            <a:fld id="{B6EBC188-7670-4741-BA5C-7C0F14DDBA05}" type="slidenum">
              <a:rPr lang="en-US" sz="1200" b="1">
                <a:solidFill>
                  <a:schemeClr val="bg1"/>
                </a:solidFill>
                <a:latin typeface="+mn-lt"/>
              </a:rPr>
              <a:pPr algn="r">
                <a:defRPr/>
              </a:pPr>
              <a:t>60</a:t>
            </a:fld>
            <a:endParaRPr lang="en-US" sz="1200" b="1">
              <a:solidFill>
                <a:schemeClr val="bg1"/>
              </a:solidFill>
              <a:latin typeface="+mn-lt"/>
            </a:endParaRPr>
          </a:p>
        </p:txBody>
      </p:sp>
      <p:pic>
        <p:nvPicPr>
          <p:cNvPr id="54276" name="Picture 4"/>
          <p:cNvPicPr>
            <a:picLocks noChangeAspect="1"/>
          </p:cNvPicPr>
          <p:nvPr/>
        </p:nvPicPr>
        <p:blipFill>
          <a:blip r:embed="rId2"/>
          <a:srcRect/>
          <a:stretch>
            <a:fillRect/>
          </a:stretch>
        </p:blipFill>
        <p:spPr bwMode="auto">
          <a:xfrm>
            <a:off x="1295400" y="341313"/>
            <a:ext cx="846138" cy="846137"/>
          </a:xfrm>
          <a:prstGeom prst="rect">
            <a:avLst/>
          </a:prstGeom>
          <a:noFill/>
          <a:ln w="9525">
            <a:noFill/>
            <a:miter lim="800000"/>
            <a:headEnd/>
            <a:tailEnd/>
          </a:ln>
        </p:spPr>
      </p:pic>
      <p:pic>
        <p:nvPicPr>
          <p:cNvPr id="54277" name="Picture 2" descr="https://snap.lacounty.gov/Image/LOGO_SNAP.png"/>
          <p:cNvPicPr>
            <a:picLocks noChangeAspect="1" noChangeArrowheads="1"/>
          </p:cNvPicPr>
          <p:nvPr/>
        </p:nvPicPr>
        <p:blipFill>
          <a:blip r:embed="rId3"/>
          <a:srcRect/>
          <a:stretch>
            <a:fillRect/>
          </a:stretch>
        </p:blipFill>
        <p:spPr bwMode="auto">
          <a:xfrm>
            <a:off x="76200" y="261938"/>
            <a:ext cx="1003300" cy="10048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idx="4294967295"/>
          </p:nvPr>
        </p:nvSpPr>
        <p:spPr>
          <a:xfrm>
            <a:off x="2286000" y="274638"/>
            <a:ext cx="6400800" cy="1143000"/>
          </a:xfrm>
        </p:spPr>
        <p:txBody>
          <a:bodyPr/>
          <a:lstStyle/>
          <a:p>
            <a:pPr eaLnBrk="1" hangingPunct="1"/>
            <a:r>
              <a:rPr lang="en-US" sz="3800" smtClean="0">
                <a:solidFill>
                  <a:schemeClr val="bg1"/>
                </a:solidFill>
              </a:rPr>
              <a:t>Discussion Questions      (Objective 2)</a:t>
            </a:r>
          </a:p>
        </p:txBody>
      </p:sp>
      <p:sp>
        <p:nvSpPr>
          <p:cNvPr id="55298" name="Content Placeholder 2"/>
          <p:cNvSpPr>
            <a:spLocks noGrp="1"/>
          </p:cNvSpPr>
          <p:nvPr>
            <p:ph idx="4294967295"/>
          </p:nvPr>
        </p:nvSpPr>
        <p:spPr>
          <a:xfrm>
            <a:off x="457200" y="1447800"/>
            <a:ext cx="8229600" cy="4525963"/>
          </a:xfrm>
        </p:spPr>
        <p:txBody>
          <a:bodyPr/>
          <a:lstStyle/>
          <a:p>
            <a:pPr marL="609600" indent="-609600">
              <a:buFont typeface="Arial" charset="0"/>
              <a:buNone/>
            </a:pPr>
            <a:r>
              <a:rPr lang="en-US" sz="2600" smtClean="0">
                <a:solidFill>
                  <a:schemeClr val="bg1"/>
                </a:solidFill>
              </a:rPr>
              <a:t>13.	How does the local jurisdiction determine the quantities and types of critical commodities needed to support affected populations?</a:t>
            </a:r>
          </a:p>
          <a:p>
            <a:pPr marL="609600" indent="-609600">
              <a:buFont typeface="Arial" charset="0"/>
              <a:buNone/>
            </a:pPr>
            <a:r>
              <a:rPr lang="en-US" sz="2600" smtClean="0">
                <a:solidFill>
                  <a:schemeClr val="bg1"/>
                </a:solidFill>
              </a:rPr>
              <a:t>14.	Based on the scenario, are current spending caps for goods and services sufficient? Discuss the protocols for raising the spending caps if the situation arises.</a:t>
            </a:r>
          </a:p>
          <a:p>
            <a:pPr marL="609600" indent="-609600">
              <a:buFont typeface="Arial" charset="0"/>
              <a:buNone/>
            </a:pPr>
            <a:r>
              <a:rPr lang="en-US" sz="2600" smtClean="0">
                <a:solidFill>
                  <a:schemeClr val="bg1"/>
                </a:solidFill>
              </a:rPr>
              <a:t>15.	Describe the protocols for providing ongoing strategy or status updates to illustrate resource priorities and processes.</a:t>
            </a:r>
          </a:p>
        </p:txBody>
      </p:sp>
      <p:sp>
        <p:nvSpPr>
          <p:cNvPr id="26627" name="Slide Number Placeholder 3"/>
          <p:cNvSpPr txBox="1">
            <a:spLocks noGrp="1"/>
          </p:cNvSpPr>
          <p:nvPr/>
        </p:nvSpPr>
        <p:spPr bwMode="auto">
          <a:xfrm>
            <a:off x="6553200" y="6356350"/>
            <a:ext cx="2133600" cy="365125"/>
          </a:xfrm>
          <a:prstGeom prst="rect">
            <a:avLst/>
          </a:prstGeom>
          <a:noFill/>
          <a:ln>
            <a:miter lim="800000"/>
            <a:headEnd/>
            <a:tailEnd/>
          </a:ln>
        </p:spPr>
        <p:txBody>
          <a:bodyPr anchor="ctr"/>
          <a:lstStyle/>
          <a:p>
            <a:pPr algn="r">
              <a:defRPr/>
            </a:pPr>
            <a:fld id="{176868C8-2097-460F-8DD0-DC2765A2D6E0}" type="slidenum">
              <a:rPr lang="en-US" sz="1200" b="1">
                <a:solidFill>
                  <a:schemeClr val="bg1"/>
                </a:solidFill>
                <a:latin typeface="+mn-lt"/>
              </a:rPr>
              <a:pPr algn="r">
                <a:defRPr/>
              </a:pPr>
              <a:t>61</a:t>
            </a:fld>
            <a:endParaRPr lang="en-US" sz="1200" b="1">
              <a:solidFill>
                <a:schemeClr val="bg1"/>
              </a:solidFill>
              <a:latin typeface="+mn-lt"/>
            </a:endParaRPr>
          </a:p>
        </p:txBody>
      </p:sp>
      <p:pic>
        <p:nvPicPr>
          <p:cNvPr id="55300" name="Picture 4"/>
          <p:cNvPicPr>
            <a:picLocks noChangeAspect="1"/>
          </p:cNvPicPr>
          <p:nvPr/>
        </p:nvPicPr>
        <p:blipFill>
          <a:blip r:embed="rId2"/>
          <a:srcRect/>
          <a:stretch>
            <a:fillRect/>
          </a:stretch>
        </p:blipFill>
        <p:spPr bwMode="auto">
          <a:xfrm>
            <a:off x="1295400" y="341313"/>
            <a:ext cx="846138" cy="846137"/>
          </a:xfrm>
          <a:prstGeom prst="rect">
            <a:avLst/>
          </a:prstGeom>
          <a:noFill/>
          <a:ln w="9525">
            <a:noFill/>
            <a:miter lim="800000"/>
            <a:headEnd/>
            <a:tailEnd/>
          </a:ln>
        </p:spPr>
      </p:pic>
      <p:pic>
        <p:nvPicPr>
          <p:cNvPr id="55301" name="Picture 2" descr="https://snap.lacounty.gov/Image/LOGO_SNAP.png"/>
          <p:cNvPicPr>
            <a:picLocks noChangeAspect="1" noChangeArrowheads="1"/>
          </p:cNvPicPr>
          <p:nvPr/>
        </p:nvPicPr>
        <p:blipFill>
          <a:blip r:embed="rId3"/>
          <a:srcRect/>
          <a:stretch>
            <a:fillRect/>
          </a:stretch>
        </p:blipFill>
        <p:spPr bwMode="auto">
          <a:xfrm>
            <a:off x="76200" y="261938"/>
            <a:ext cx="1003300" cy="10048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idx="4294967295"/>
          </p:nvPr>
        </p:nvSpPr>
        <p:spPr>
          <a:xfrm>
            <a:off x="2286000" y="274638"/>
            <a:ext cx="6400800" cy="1143000"/>
          </a:xfrm>
        </p:spPr>
        <p:txBody>
          <a:bodyPr/>
          <a:lstStyle/>
          <a:p>
            <a:pPr eaLnBrk="1" hangingPunct="1"/>
            <a:r>
              <a:rPr lang="en-US" sz="3800" smtClean="0">
                <a:solidFill>
                  <a:schemeClr val="bg1"/>
                </a:solidFill>
              </a:rPr>
              <a:t>Discussion Questions      (Objective 2)</a:t>
            </a:r>
          </a:p>
        </p:txBody>
      </p:sp>
      <p:sp>
        <p:nvSpPr>
          <p:cNvPr id="56322" name="Content Placeholder 2"/>
          <p:cNvSpPr>
            <a:spLocks noGrp="1"/>
          </p:cNvSpPr>
          <p:nvPr>
            <p:ph idx="4294967295"/>
          </p:nvPr>
        </p:nvSpPr>
        <p:spPr>
          <a:xfrm>
            <a:off x="457200" y="1447800"/>
            <a:ext cx="8229600" cy="4525963"/>
          </a:xfrm>
        </p:spPr>
        <p:txBody>
          <a:bodyPr/>
          <a:lstStyle/>
          <a:p>
            <a:pPr marL="609600" indent="-609600">
              <a:buFont typeface="Arial" charset="0"/>
              <a:buNone/>
            </a:pPr>
            <a:r>
              <a:rPr lang="en-US" sz="2800" smtClean="0">
                <a:solidFill>
                  <a:schemeClr val="bg1"/>
                </a:solidFill>
              </a:rPr>
              <a:t>16.	Does your logistics plan include public-private partnerships?</a:t>
            </a:r>
          </a:p>
          <a:p>
            <a:pPr marL="609600" indent="-609600">
              <a:buFont typeface="Arial" charset="0"/>
              <a:buNone/>
            </a:pPr>
            <a:r>
              <a:rPr lang="en-US" sz="2800" smtClean="0">
                <a:solidFill>
                  <a:schemeClr val="bg1"/>
                </a:solidFill>
              </a:rPr>
              <a:t>17.	How do your local jurisdiction’s plans address transporting materials through restricted areas?</a:t>
            </a:r>
          </a:p>
        </p:txBody>
      </p:sp>
      <p:sp>
        <p:nvSpPr>
          <p:cNvPr id="26627" name="Slide Number Placeholder 3"/>
          <p:cNvSpPr txBox="1">
            <a:spLocks noGrp="1"/>
          </p:cNvSpPr>
          <p:nvPr/>
        </p:nvSpPr>
        <p:spPr bwMode="auto">
          <a:xfrm>
            <a:off x="6553200" y="6356350"/>
            <a:ext cx="2133600" cy="365125"/>
          </a:xfrm>
          <a:prstGeom prst="rect">
            <a:avLst/>
          </a:prstGeom>
          <a:noFill/>
          <a:ln>
            <a:miter lim="800000"/>
            <a:headEnd/>
            <a:tailEnd/>
          </a:ln>
        </p:spPr>
        <p:txBody>
          <a:bodyPr anchor="ctr"/>
          <a:lstStyle/>
          <a:p>
            <a:pPr algn="r">
              <a:defRPr/>
            </a:pPr>
            <a:fld id="{56A819E2-0AF1-4674-A5D3-C3232C05B90C}" type="slidenum">
              <a:rPr lang="en-US" sz="1200" b="1">
                <a:solidFill>
                  <a:schemeClr val="bg1"/>
                </a:solidFill>
                <a:latin typeface="+mn-lt"/>
              </a:rPr>
              <a:pPr algn="r">
                <a:defRPr/>
              </a:pPr>
              <a:t>62</a:t>
            </a:fld>
            <a:endParaRPr lang="en-US" sz="1200" b="1">
              <a:solidFill>
                <a:schemeClr val="bg1"/>
              </a:solidFill>
              <a:latin typeface="+mn-lt"/>
            </a:endParaRPr>
          </a:p>
        </p:txBody>
      </p:sp>
      <p:pic>
        <p:nvPicPr>
          <p:cNvPr id="56324" name="Picture 4"/>
          <p:cNvPicPr>
            <a:picLocks noChangeAspect="1"/>
          </p:cNvPicPr>
          <p:nvPr/>
        </p:nvPicPr>
        <p:blipFill>
          <a:blip r:embed="rId2"/>
          <a:srcRect/>
          <a:stretch>
            <a:fillRect/>
          </a:stretch>
        </p:blipFill>
        <p:spPr bwMode="auto">
          <a:xfrm>
            <a:off x="1295400" y="341313"/>
            <a:ext cx="846138" cy="846137"/>
          </a:xfrm>
          <a:prstGeom prst="rect">
            <a:avLst/>
          </a:prstGeom>
          <a:noFill/>
          <a:ln w="9525">
            <a:noFill/>
            <a:miter lim="800000"/>
            <a:headEnd/>
            <a:tailEnd/>
          </a:ln>
        </p:spPr>
      </p:pic>
      <p:pic>
        <p:nvPicPr>
          <p:cNvPr id="56325" name="Picture 2" descr="https://snap.lacounty.gov/Image/LOGO_SNAP.png"/>
          <p:cNvPicPr>
            <a:picLocks noChangeAspect="1" noChangeArrowheads="1"/>
          </p:cNvPicPr>
          <p:nvPr/>
        </p:nvPicPr>
        <p:blipFill>
          <a:blip r:embed="rId3"/>
          <a:srcRect/>
          <a:stretch>
            <a:fillRect/>
          </a:stretch>
        </p:blipFill>
        <p:spPr bwMode="auto">
          <a:xfrm>
            <a:off x="76200" y="261938"/>
            <a:ext cx="1003300" cy="10048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idx="4294967295"/>
          </p:nvPr>
        </p:nvSpPr>
        <p:spPr>
          <a:xfrm>
            <a:off x="2286000" y="274638"/>
            <a:ext cx="6400800" cy="1143000"/>
          </a:xfrm>
        </p:spPr>
        <p:txBody>
          <a:bodyPr/>
          <a:lstStyle/>
          <a:p>
            <a:pPr eaLnBrk="1" hangingPunct="1"/>
            <a:r>
              <a:rPr lang="en-US" sz="3800" smtClean="0">
                <a:solidFill>
                  <a:schemeClr val="bg1"/>
                </a:solidFill>
              </a:rPr>
              <a:t>Objective 3 – Module 2</a:t>
            </a:r>
          </a:p>
        </p:txBody>
      </p:sp>
      <p:sp>
        <p:nvSpPr>
          <p:cNvPr id="57346" name="Content Placeholder 2"/>
          <p:cNvSpPr>
            <a:spLocks noGrp="1"/>
          </p:cNvSpPr>
          <p:nvPr>
            <p:ph idx="4294967295"/>
          </p:nvPr>
        </p:nvSpPr>
        <p:spPr>
          <a:xfrm>
            <a:off x="457200" y="1447800"/>
            <a:ext cx="8229600" cy="4525963"/>
          </a:xfrm>
        </p:spPr>
        <p:txBody>
          <a:bodyPr/>
          <a:lstStyle/>
          <a:p>
            <a:pPr marL="0" indent="0">
              <a:buFont typeface="Arial" charset="0"/>
              <a:buNone/>
            </a:pPr>
            <a:r>
              <a:rPr lang="en-US" sz="2000" b="1" smtClean="0">
                <a:solidFill>
                  <a:schemeClr val="bg1"/>
                </a:solidFill>
              </a:rPr>
              <a:t>Objective 3: Discuss how critical resource requirements information is identified, gathered, and entered into information management systems and shared as appropriate (horizontal and vertical information sharing). Identify primary and redundant County protocols for compiling resource requests after a catastrophic earthquake (Intelligence and Information Sharing and Dissemination).</a:t>
            </a:r>
            <a:endParaRPr lang="en-US" sz="2000" smtClean="0">
              <a:solidFill>
                <a:schemeClr val="bg1"/>
              </a:solidFill>
            </a:endParaRPr>
          </a:p>
          <a:p>
            <a:pPr marL="0" indent="0">
              <a:buFont typeface="Arial" charset="0"/>
              <a:buNone/>
            </a:pPr>
            <a:endParaRPr lang="en-US" sz="2000" smtClean="0">
              <a:solidFill>
                <a:schemeClr val="bg1"/>
              </a:solidFill>
            </a:endParaRPr>
          </a:p>
          <a:p>
            <a:pPr marL="0" indent="0">
              <a:buFont typeface="Arial" charset="0"/>
              <a:buNone/>
            </a:pPr>
            <a:endParaRPr lang="en-US" sz="2000" smtClean="0">
              <a:solidFill>
                <a:schemeClr val="bg1"/>
              </a:solidFill>
            </a:endParaRPr>
          </a:p>
          <a:p>
            <a:pPr marL="0" indent="0">
              <a:buFont typeface="Arial" charset="0"/>
              <a:buNone/>
            </a:pPr>
            <a:r>
              <a:rPr lang="en-US" sz="2000" i="1" smtClean="0">
                <a:solidFill>
                  <a:schemeClr val="bg1"/>
                </a:solidFill>
              </a:rPr>
              <a:t>Situational awareness of the extent of damage and the locations and degree of severity of individual incidents is just beginning to emerge. Immediate priorities are identifying the boundaries of fires in order to respond to them and determining locations of people trapped in structures or exposed to hazardous conditions.</a:t>
            </a:r>
          </a:p>
        </p:txBody>
      </p:sp>
      <p:sp>
        <p:nvSpPr>
          <p:cNvPr id="26627" name="Slide Number Placeholder 3"/>
          <p:cNvSpPr txBox="1">
            <a:spLocks noGrp="1"/>
          </p:cNvSpPr>
          <p:nvPr/>
        </p:nvSpPr>
        <p:spPr bwMode="auto">
          <a:xfrm>
            <a:off x="6553200" y="6356350"/>
            <a:ext cx="2133600" cy="365125"/>
          </a:xfrm>
          <a:prstGeom prst="rect">
            <a:avLst/>
          </a:prstGeom>
          <a:noFill/>
          <a:ln>
            <a:miter lim="800000"/>
            <a:headEnd/>
            <a:tailEnd/>
          </a:ln>
        </p:spPr>
        <p:txBody>
          <a:bodyPr anchor="ctr"/>
          <a:lstStyle/>
          <a:p>
            <a:pPr algn="r">
              <a:defRPr/>
            </a:pPr>
            <a:fld id="{035A4D70-5648-4C7B-ADC1-B3A3CBFE075B}" type="slidenum">
              <a:rPr lang="en-US" sz="1200" b="1">
                <a:solidFill>
                  <a:schemeClr val="bg1"/>
                </a:solidFill>
                <a:latin typeface="+mn-lt"/>
              </a:rPr>
              <a:pPr algn="r">
                <a:defRPr/>
              </a:pPr>
              <a:t>63</a:t>
            </a:fld>
            <a:endParaRPr lang="en-US" sz="1200" b="1">
              <a:solidFill>
                <a:schemeClr val="bg1"/>
              </a:solidFill>
              <a:latin typeface="+mn-lt"/>
            </a:endParaRPr>
          </a:p>
        </p:txBody>
      </p:sp>
      <p:pic>
        <p:nvPicPr>
          <p:cNvPr id="57348" name="Picture 4"/>
          <p:cNvPicPr>
            <a:picLocks noChangeAspect="1"/>
          </p:cNvPicPr>
          <p:nvPr/>
        </p:nvPicPr>
        <p:blipFill>
          <a:blip r:embed="rId2"/>
          <a:srcRect/>
          <a:stretch>
            <a:fillRect/>
          </a:stretch>
        </p:blipFill>
        <p:spPr bwMode="auto">
          <a:xfrm>
            <a:off x="1295400" y="341313"/>
            <a:ext cx="846138" cy="846137"/>
          </a:xfrm>
          <a:prstGeom prst="rect">
            <a:avLst/>
          </a:prstGeom>
          <a:noFill/>
          <a:ln w="9525">
            <a:noFill/>
            <a:miter lim="800000"/>
            <a:headEnd/>
            <a:tailEnd/>
          </a:ln>
        </p:spPr>
      </p:pic>
      <p:pic>
        <p:nvPicPr>
          <p:cNvPr id="57349" name="Picture 2" descr="https://snap.lacounty.gov/Image/LOGO_SNAP.png"/>
          <p:cNvPicPr>
            <a:picLocks noChangeAspect="1" noChangeArrowheads="1"/>
          </p:cNvPicPr>
          <p:nvPr/>
        </p:nvPicPr>
        <p:blipFill>
          <a:blip r:embed="rId3"/>
          <a:srcRect/>
          <a:stretch>
            <a:fillRect/>
          </a:stretch>
        </p:blipFill>
        <p:spPr bwMode="auto">
          <a:xfrm>
            <a:off x="76200" y="261938"/>
            <a:ext cx="1003300" cy="10048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idx="4294967295"/>
          </p:nvPr>
        </p:nvSpPr>
        <p:spPr>
          <a:xfrm>
            <a:off x="2286000" y="274638"/>
            <a:ext cx="6400800" cy="1143000"/>
          </a:xfrm>
        </p:spPr>
        <p:txBody>
          <a:bodyPr/>
          <a:lstStyle/>
          <a:p>
            <a:pPr eaLnBrk="1" hangingPunct="1"/>
            <a:r>
              <a:rPr lang="en-US" sz="3800" smtClean="0">
                <a:solidFill>
                  <a:schemeClr val="bg1"/>
                </a:solidFill>
              </a:rPr>
              <a:t>Discussion Questions      (Objective 3)</a:t>
            </a:r>
          </a:p>
        </p:txBody>
      </p:sp>
      <p:sp>
        <p:nvSpPr>
          <p:cNvPr id="58370" name="Content Placeholder 2"/>
          <p:cNvSpPr>
            <a:spLocks noGrp="1"/>
          </p:cNvSpPr>
          <p:nvPr>
            <p:ph idx="4294967295"/>
          </p:nvPr>
        </p:nvSpPr>
        <p:spPr>
          <a:xfrm>
            <a:off x="457200" y="1447800"/>
            <a:ext cx="8229600" cy="4525963"/>
          </a:xfrm>
        </p:spPr>
        <p:txBody>
          <a:bodyPr/>
          <a:lstStyle/>
          <a:p>
            <a:pPr marL="609600" indent="-609600">
              <a:buFont typeface="Arial" charset="0"/>
              <a:buNone/>
            </a:pPr>
            <a:r>
              <a:rPr lang="en-US" sz="2400" smtClean="0">
                <a:solidFill>
                  <a:schemeClr val="bg1"/>
                </a:solidFill>
              </a:rPr>
              <a:t>1.	How does the EOC/DOC collect, organize, display, and share information to provide situational awareness of resource requirements and management operations among County agencies and between the OA, and the local jurisdictions and the Cal EMA regional emergency operations center (REOC)?</a:t>
            </a:r>
          </a:p>
          <a:p>
            <a:pPr marL="609600" indent="-609600">
              <a:buFont typeface="Arial" charset="0"/>
              <a:buNone/>
            </a:pPr>
            <a:r>
              <a:rPr lang="en-US" sz="2400" smtClean="0">
                <a:solidFill>
                  <a:schemeClr val="bg1"/>
                </a:solidFill>
              </a:rPr>
              <a:t>2.	Does your agency EOP/EOC SOP contain an incident information collection plan or procedures that address analysis of resource requirements? What should such a plan contain?  Has appropriate agency staff been trained to use the plan?</a:t>
            </a:r>
          </a:p>
          <a:p>
            <a:pPr marL="609600" indent="-609600">
              <a:buFont typeface="Arial" charset="0"/>
              <a:buNone/>
            </a:pPr>
            <a:endParaRPr lang="en-US" sz="2400" smtClean="0">
              <a:solidFill>
                <a:schemeClr val="bg1"/>
              </a:solidFill>
            </a:endParaRPr>
          </a:p>
        </p:txBody>
      </p:sp>
      <p:sp>
        <p:nvSpPr>
          <p:cNvPr id="26627" name="Slide Number Placeholder 3"/>
          <p:cNvSpPr txBox="1">
            <a:spLocks noGrp="1"/>
          </p:cNvSpPr>
          <p:nvPr/>
        </p:nvSpPr>
        <p:spPr bwMode="auto">
          <a:xfrm>
            <a:off x="6553200" y="6356350"/>
            <a:ext cx="2133600" cy="365125"/>
          </a:xfrm>
          <a:prstGeom prst="rect">
            <a:avLst/>
          </a:prstGeom>
          <a:noFill/>
          <a:ln>
            <a:miter lim="800000"/>
            <a:headEnd/>
            <a:tailEnd/>
          </a:ln>
        </p:spPr>
        <p:txBody>
          <a:bodyPr anchor="ctr"/>
          <a:lstStyle/>
          <a:p>
            <a:pPr algn="r">
              <a:defRPr/>
            </a:pPr>
            <a:fld id="{D945FC8C-DBA7-4E1A-BA65-3F5F2835673A}" type="slidenum">
              <a:rPr lang="en-US" sz="1200" b="1">
                <a:solidFill>
                  <a:schemeClr val="bg1"/>
                </a:solidFill>
                <a:latin typeface="+mn-lt"/>
              </a:rPr>
              <a:pPr algn="r">
                <a:defRPr/>
              </a:pPr>
              <a:t>64</a:t>
            </a:fld>
            <a:endParaRPr lang="en-US" sz="1200" b="1">
              <a:solidFill>
                <a:schemeClr val="bg1"/>
              </a:solidFill>
              <a:latin typeface="+mn-lt"/>
            </a:endParaRPr>
          </a:p>
        </p:txBody>
      </p:sp>
      <p:pic>
        <p:nvPicPr>
          <p:cNvPr id="58372" name="Picture 4"/>
          <p:cNvPicPr>
            <a:picLocks noChangeAspect="1"/>
          </p:cNvPicPr>
          <p:nvPr/>
        </p:nvPicPr>
        <p:blipFill>
          <a:blip r:embed="rId2"/>
          <a:srcRect/>
          <a:stretch>
            <a:fillRect/>
          </a:stretch>
        </p:blipFill>
        <p:spPr bwMode="auto">
          <a:xfrm>
            <a:off x="1295400" y="341313"/>
            <a:ext cx="846138" cy="846137"/>
          </a:xfrm>
          <a:prstGeom prst="rect">
            <a:avLst/>
          </a:prstGeom>
          <a:noFill/>
          <a:ln w="9525">
            <a:noFill/>
            <a:miter lim="800000"/>
            <a:headEnd/>
            <a:tailEnd/>
          </a:ln>
        </p:spPr>
      </p:pic>
      <p:pic>
        <p:nvPicPr>
          <p:cNvPr id="58373" name="Picture 2" descr="https://snap.lacounty.gov/Image/LOGO_SNAP.png"/>
          <p:cNvPicPr>
            <a:picLocks noChangeAspect="1" noChangeArrowheads="1"/>
          </p:cNvPicPr>
          <p:nvPr/>
        </p:nvPicPr>
        <p:blipFill>
          <a:blip r:embed="rId3"/>
          <a:srcRect/>
          <a:stretch>
            <a:fillRect/>
          </a:stretch>
        </p:blipFill>
        <p:spPr bwMode="auto">
          <a:xfrm>
            <a:off x="76200" y="261938"/>
            <a:ext cx="1003300" cy="10048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idx="4294967295"/>
          </p:nvPr>
        </p:nvSpPr>
        <p:spPr>
          <a:xfrm>
            <a:off x="2286000" y="274638"/>
            <a:ext cx="6400800" cy="1143000"/>
          </a:xfrm>
        </p:spPr>
        <p:txBody>
          <a:bodyPr/>
          <a:lstStyle/>
          <a:p>
            <a:pPr eaLnBrk="1" hangingPunct="1"/>
            <a:r>
              <a:rPr lang="en-US" sz="3800" smtClean="0">
                <a:solidFill>
                  <a:schemeClr val="bg1"/>
                </a:solidFill>
              </a:rPr>
              <a:t>Discussion Questions      (Objective 3)</a:t>
            </a:r>
          </a:p>
        </p:txBody>
      </p:sp>
      <p:sp>
        <p:nvSpPr>
          <p:cNvPr id="59394" name="Content Placeholder 2"/>
          <p:cNvSpPr>
            <a:spLocks noGrp="1"/>
          </p:cNvSpPr>
          <p:nvPr>
            <p:ph idx="4294967295"/>
          </p:nvPr>
        </p:nvSpPr>
        <p:spPr>
          <a:xfrm>
            <a:off x="457200" y="1447800"/>
            <a:ext cx="8229600" cy="4525963"/>
          </a:xfrm>
        </p:spPr>
        <p:txBody>
          <a:bodyPr/>
          <a:lstStyle/>
          <a:p>
            <a:pPr marL="609600" indent="-609600">
              <a:buFont typeface="Arial" charset="0"/>
              <a:buNone/>
            </a:pPr>
            <a:r>
              <a:rPr lang="en-US" sz="2400" smtClean="0">
                <a:solidFill>
                  <a:schemeClr val="bg1"/>
                </a:solidFill>
              </a:rPr>
              <a:t>3.	Does your jurisdiction have a damage assessment plan to determine impacts to critical lifeline infrastructure? Does the plan permit integration of local, state, National Guard, private, and not-for-profit resources? How is information on the status of and the impacts resulting from damage to critical lifeline infrastructure collected, analyzed, and exchanged?</a:t>
            </a:r>
          </a:p>
          <a:p>
            <a:pPr marL="609600" indent="-609600">
              <a:buFont typeface="Arial" charset="0"/>
              <a:buNone/>
            </a:pPr>
            <a:r>
              <a:rPr lang="en-US" sz="2400" smtClean="0">
                <a:solidFill>
                  <a:schemeClr val="bg1"/>
                </a:solidFill>
              </a:rPr>
              <a:t>4.	Does your jurisdiction/agency have the ability to display information using web-based GIS systems? Does staff in the Planning Section have adequate training to use these systems? </a:t>
            </a:r>
          </a:p>
          <a:p>
            <a:pPr marL="609600" indent="-609600">
              <a:buFont typeface="Arial" charset="0"/>
              <a:buNone/>
            </a:pPr>
            <a:endParaRPr lang="en-US" sz="2400" smtClean="0">
              <a:solidFill>
                <a:schemeClr val="bg1"/>
              </a:solidFill>
            </a:endParaRPr>
          </a:p>
        </p:txBody>
      </p:sp>
      <p:sp>
        <p:nvSpPr>
          <p:cNvPr id="26627" name="Slide Number Placeholder 3"/>
          <p:cNvSpPr txBox="1">
            <a:spLocks noGrp="1"/>
          </p:cNvSpPr>
          <p:nvPr/>
        </p:nvSpPr>
        <p:spPr bwMode="auto">
          <a:xfrm>
            <a:off x="6553200" y="6356350"/>
            <a:ext cx="2133600" cy="365125"/>
          </a:xfrm>
          <a:prstGeom prst="rect">
            <a:avLst/>
          </a:prstGeom>
          <a:noFill/>
          <a:ln>
            <a:miter lim="800000"/>
            <a:headEnd/>
            <a:tailEnd/>
          </a:ln>
        </p:spPr>
        <p:txBody>
          <a:bodyPr anchor="ctr"/>
          <a:lstStyle/>
          <a:p>
            <a:pPr algn="r">
              <a:defRPr/>
            </a:pPr>
            <a:fld id="{7EB9984A-ADD1-41FE-AFC8-25FD0B122269}" type="slidenum">
              <a:rPr lang="en-US" sz="1200" b="1">
                <a:solidFill>
                  <a:schemeClr val="bg1"/>
                </a:solidFill>
                <a:latin typeface="+mn-lt"/>
              </a:rPr>
              <a:pPr algn="r">
                <a:defRPr/>
              </a:pPr>
              <a:t>65</a:t>
            </a:fld>
            <a:endParaRPr lang="en-US" sz="1200" b="1">
              <a:solidFill>
                <a:schemeClr val="bg1"/>
              </a:solidFill>
              <a:latin typeface="+mn-lt"/>
            </a:endParaRPr>
          </a:p>
        </p:txBody>
      </p:sp>
      <p:pic>
        <p:nvPicPr>
          <p:cNvPr id="59396" name="Picture 4"/>
          <p:cNvPicPr>
            <a:picLocks noChangeAspect="1"/>
          </p:cNvPicPr>
          <p:nvPr/>
        </p:nvPicPr>
        <p:blipFill>
          <a:blip r:embed="rId2"/>
          <a:srcRect/>
          <a:stretch>
            <a:fillRect/>
          </a:stretch>
        </p:blipFill>
        <p:spPr bwMode="auto">
          <a:xfrm>
            <a:off x="1295400" y="341313"/>
            <a:ext cx="846138" cy="846137"/>
          </a:xfrm>
          <a:prstGeom prst="rect">
            <a:avLst/>
          </a:prstGeom>
          <a:noFill/>
          <a:ln w="9525">
            <a:noFill/>
            <a:miter lim="800000"/>
            <a:headEnd/>
            <a:tailEnd/>
          </a:ln>
        </p:spPr>
      </p:pic>
      <p:pic>
        <p:nvPicPr>
          <p:cNvPr id="59397" name="Picture 2" descr="https://snap.lacounty.gov/Image/LOGO_SNAP.png"/>
          <p:cNvPicPr>
            <a:picLocks noChangeAspect="1" noChangeArrowheads="1"/>
          </p:cNvPicPr>
          <p:nvPr/>
        </p:nvPicPr>
        <p:blipFill>
          <a:blip r:embed="rId3"/>
          <a:srcRect/>
          <a:stretch>
            <a:fillRect/>
          </a:stretch>
        </p:blipFill>
        <p:spPr bwMode="auto">
          <a:xfrm>
            <a:off x="76200" y="261938"/>
            <a:ext cx="1003300" cy="10048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idx="4294967295"/>
          </p:nvPr>
        </p:nvSpPr>
        <p:spPr>
          <a:xfrm>
            <a:off x="2286000" y="274638"/>
            <a:ext cx="6400800" cy="1143000"/>
          </a:xfrm>
        </p:spPr>
        <p:txBody>
          <a:bodyPr/>
          <a:lstStyle/>
          <a:p>
            <a:pPr eaLnBrk="1" hangingPunct="1"/>
            <a:r>
              <a:rPr lang="en-US" sz="3800" smtClean="0">
                <a:solidFill>
                  <a:schemeClr val="bg1"/>
                </a:solidFill>
              </a:rPr>
              <a:t>Discussion Questions      (Objective 3)</a:t>
            </a:r>
          </a:p>
        </p:txBody>
      </p:sp>
      <p:sp>
        <p:nvSpPr>
          <p:cNvPr id="60418" name="Content Placeholder 2"/>
          <p:cNvSpPr>
            <a:spLocks noGrp="1"/>
          </p:cNvSpPr>
          <p:nvPr>
            <p:ph idx="4294967295"/>
          </p:nvPr>
        </p:nvSpPr>
        <p:spPr>
          <a:xfrm>
            <a:off x="457200" y="1447800"/>
            <a:ext cx="8229600" cy="4525963"/>
          </a:xfrm>
        </p:spPr>
        <p:txBody>
          <a:bodyPr/>
          <a:lstStyle/>
          <a:p>
            <a:pPr marL="609600" indent="-609600">
              <a:buFont typeface="Arial" charset="0"/>
              <a:buNone/>
            </a:pPr>
            <a:r>
              <a:rPr lang="en-US" sz="2400" smtClean="0">
                <a:solidFill>
                  <a:schemeClr val="bg1"/>
                </a:solidFill>
              </a:rPr>
              <a:t>5.	Describe data display/management systems available in your EOC/DOC. </a:t>
            </a:r>
          </a:p>
          <a:p>
            <a:pPr marL="609600" indent="-609600">
              <a:buFont typeface="Arial" charset="0"/>
              <a:buAutoNum type="arabicPeriod" startAt="6"/>
            </a:pPr>
            <a:r>
              <a:rPr lang="en-US" sz="2400" smtClean="0">
                <a:solidFill>
                  <a:schemeClr val="bg1"/>
                </a:solidFill>
              </a:rPr>
              <a:t>Describe how you share information in your EOC so that everyone has situational awareness. </a:t>
            </a:r>
          </a:p>
          <a:p>
            <a:pPr marL="609600" indent="-609600">
              <a:buFont typeface="Arial" charset="0"/>
              <a:buAutoNum type="arabicPeriod" startAt="6"/>
            </a:pPr>
            <a:r>
              <a:rPr lang="en-US" sz="2400" smtClean="0">
                <a:solidFill>
                  <a:schemeClr val="bg1"/>
                </a:solidFill>
              </a:rPr>
              <a:t>Describe the procedure for obtaining and maintaining situational awareness of the area’s available transportation routes.</a:t>
            </a:r>
          </a:p>
          <a:p>
            <a:pPr marL="609600" indent="-609600">
              <a:buFont typeface="Arial" charset="0"/>
              <a:buNone/>
            </a:pPr>
            <a:r>
              <a:rPr lang="en-US" sz="2400" smtClean="0">
                <a:solidFill>
                  <a:schemeClr val="bg1"/>
                </a:solidFill>
              </a:rPr>
              <a:t>8.	Describe the procedure or template to assist in proactively disseminating resource management priorities and strategies to your community.</a:t>
            </a:r>
          </a:p>
        </p:txBody>
      </p:sp>
      <p:sp>
        <p:nvSpPr>
          <p:cNvPr id="26627" name="Slide Number Placeholder 3"/>
          <p:cNvSpPr txBox="1">
            <a:spLocks noGrp="1"/>
          </p:cNvSpPr>
          <p:nvPr/>
        </p:nvSpPr>
        <p:spPr bwMode="auto">
          <a:xfrm>
            <a:off x="6553200" y="6356350"/>
            <a:ext cx="2133600" cy="365125"/>
          </a:xfrm>
          <a:prstGeom prst="rect">
            <a:avLst/>
          </a:prstGeom>
          <a:noFill/>
          <a:ln>
            <a:miter lim="800000"/>
            <a:headEnd/>
            <a:tailEnd/>
          </a:ln>
        </p:spPr>
        <p:txBody>
          <a:bodyPr anchor="ctr"/>
          <a:lstStyle/>
          <a:p>
            <a:pPr algn="r">
              <a:defRPr/>
            </a:pPr>
            <a:fld id="{CB1DCD6A-5645-4E60-BA73-A5C6CE6A09AD}" type="slidenum">
              <a:rPr lang="en-US" sz="1200" b="1">
                <a:solidFill>
                  <a:schemeClr val="bg1"/>
                </a:solidFill>
                <a:latin typeface="+mn-lt"/>
              </a:rPr>
              <a:pPr algn="r">
                <a:defRPr/>
              </a:pPr>
              <a:t>66</a:t>
            </a:fld>
            <a:endParaRPr lang="en-US" sz="1200" b="1">
              <a:solidFill>
                <a:schemeClr val="bg1"/>
              </a:solidFill>
              <a:latin typeface="+mn-lt"/>
            </a:endParaRPr>
          </a:p>
        </p:txBody>
      </p:sp>
      <p:pic>
        <p:nvPicPr>
          <p:cNvPr id="60420" name="Picture 4"/>
          <p:cNvPicPr>
            <a:picLocks noChangeAspect="1"/>
          </p:cNvPicPr>
          <p:nvPr/>
        </p:nvPicPr>
        <p:blipFill>
          <a:blip r:embed="rId2"/>
          <a:srcRect/>
          <a:stretch>
            <a:fillRect/>
          </a:stretch>
        </p:blipFill>
        <p:spPr bwMode="auto">
          <a:xfrm>
            <a:off x="1295400" y="341313"/>
            <a:ext cx="846138" cy="846137"/>
          </a:xfrm>
          <a:prstGeom prst="rect">
            <a:avLst/>
          </a:prstGeom>
          <a:noFill/>
          <a:ln w="9525">
            <a:noFill/>
            <a:miter lim="800000"/>
            <a:headEnd/>
            <a:tailEnd/>
          </a:ln>
        </p:spPr>
      </p:pic>
      <p:pic>
        <p:nvPicPr>
          <p:cNvPr id="60421" name="Picture 2" descr="https://snap.lacounty.gov/Image/LOGO_SNAP.png"/>
          <p:cNvPicPr>
            <a:picLocks noChangeAspect="1" noChangeArrowheads="1"/>
          </p:cNvPicPr>
          <p:nvPr/>
        </p:nvPicPr>
        <p:blipFill>
          <a:blip r:embed="rId3"/>
          <a:srcRect/>
          <a:stretch>
            <a:fillRect/>
          </a:stretch>
        </p:blipFill>
        <p:spPr bwMode="auto">
          <a:xfrm>
            <a:off x="76200" y="261938"/>
            <a:ext cx="1003300" cy="10048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ctrTitle" idx="4294967295"/>
          </p:nvPr>
        </p:nvSpPr>
        <p:spPr>
          <a:xfrm>
            <a:off x="685800" y="1981200"/>
            <a:ext cx="7772400" cy="1470025"/>
          </a:xfrm>
        </p:spPr>
        <p:txBody>
          <a:bodyPr/>
          <a:lstStyle/>
          <a:p>
            <a:pPr eaLnBrk="1" hangingPunct="1"/>
            <a:r>
              <a:rPr lang="en-US" smtClean="0">
                <a:solidFill>
                  <a:schemeClr val="bg1"/>
                </a:solidFill>
              </a:rPr>
              <a:t>Briefbacks</a:t>
            </a:r>
          </a:p>
        </p:txBody>
      </p:sp>
      <p:sp>
        <p:nvSpPr>
          <p:cNvPr id="5" name="Title 1"/>
          <p:cNvSpPr txBox="1">
            <a:spLocks/>
          </p:cNvSpPr>
          <p:nvPr/>
        </p:nvSpPr>
        <p:spPr bwMode="auto">
          <a:xfrm>
            <a:off x="2286000" y="228600"/>
            <a:ext cx="6858000" cy="1143000"/>
          </a:xfrm>
          <a:prstGeom prst="rect">
            <a:avLst/>
          </a:prstGeom>
          <a:noFill/>
          <a:ln w="9525">
            <a:noFill/>
            <a:miter lim="800000"/>
            <a:headEnd/>
            <a:tailEnd/>
          </a:ln>
        </p:spPr>
        <p:txBody>
          <a:bodyPr anchor="ctr"/>
          <a:lstStyle/>
          <a:p>
            <a:pPr algn="ctr">
              <a:defRPr/>
            </a:pPr>
            <a:r>
              <a:rPr lang="en-US" sz="2000" b="1" dirty="0">
                <a:solidFill>
                  <a:schemeClr val="bg1"/>
                </a:solidFill>
                <a:ea typeface="+mj-ea"/>
                <a:cs typeface="Arial" charset="0"/>
              </a:rPr>
              <a:t>Los Angeles County Operational Area </a:t>
            </a:r>
          </a:p>
          <a:p>
            <a:pPr algn="ctr">
              <a:defRPr/>
            </a:pPr>
            <a:r>
              <a:rPr lang="en-US" sz="2000" b="1" dirty="0">
                <a:solidFill>
                  <a:schemeClr val="bg1"/>
                </a:solidFill>
                <a:ea typeface="+mj-ea"/>
                <a:cs typeface="Arial" charset="0"/>
              </a:rPr>
              <a:t>2012 – 2013 Emergency Exercise Program</a:t>
            </a:r>
          </a:p>
          <a:p>
            <a:pPr algn="ctr">
              <a:defRPr/>
            </a:pPr>
            <a:r>
              <a:rPr lang="en-US" sz="2000" b="1" i="1" dirty="0">
                <a:solidFill>
                  <a:schemeClr val="bg1"/>
                </a:solidFill>
                <a:ea typeface="+mj-ea"/>
                <a:cs typeface="Arial" charset="0"/>
              </a:rPr>
              <a:t>Tabletop Exercise (TTX)</a:t>
            </a:r>
          </a:p>
        </p:txBody>
      </p:sp>
      <p:pic>
        <p:nvPicPr>
          <p:cNvPr id="97284" name="Picture 5"/>
          <p:cNvPicPr>
            <a:picLocks noChangeAspect="1"/>
          </p:cNvPicPr>
          <p:nvPr/>
        </p:nvPicPr>
        <p:blipFill>
          <a:blip r:embed="rId2"/>
          <a:srcRect/>
          <a:stretch>
            <a:fillRect/>
          </a:stretch>
        </p:blipFill>
        <p:spPr bwMode="auto">
          <a:xfrm>
            <a:off x="1295400" y="341313"/>
            <a:ext cx="846138" cy="846137"/>
          </a:xfrm>
          <a:prstGeom prst="rect">
            <a:avLst/>
          </a:prstGeom>
          <a:noFill/>
          <a:ln w="9525">
            <a:noFill/>
            <a:miter lim="800000"/>
            <a:headEnd/>
            <a:tailEnd/>
          </a:ln>
        </p:spPr>
      </p:pic>
      <p:pic>
        <p:nvPicPr>
          <p:cNvPr id="97285" name="Picture 2" descr="https://snap.lacounty.gov/Image/LOGO_SNAP.png"/>
          <p:cNvPicPr>
            <a:picLocks noChangeAspect="1" noChangeArrowheads="1"/>
          </p:cNvPicPr>
          <p:nvPr/>
        </p:nvPicPr>
        <p:blipFill>
          <a:blip r:embed="rId3"/>
          <a:srcRect/>
          <a:stretch>
            <a:fillRect/>
          </a:stretch>
        </p:blipFill>
        <p:spPr bwMode="auto">
          <a:xfrm>
            <a:off x="76200" y="261938"/>
            <a:ext cx="1003300" cy="1004887"/>
          </a:xfrm>
          <a:prstGeom prst="rect">
            <a:avLst/>
          </a:prstGeom>
          <a:noFill/>
          <a:ln w="9525">
            <a:noFill/>
            <a:miter lim="800000"/>
            <a:headEnd/>
            <a:tailEnd/>
          </a:ln>
        </p:spPr>
      </p:pic>
      <p:pic>
        <p:nvPicPr>
          <p:cNvPr id="97287" name="Picture 7" descr="ANd9GcTqL2vW44L2_A2b0xs9Mn2q4zx3VgLlZyJEaWn1_5uSYRO6KHyQ"/>
          <p:cNvPicPr>
            <a:picLocks noChangeAspect="1" noChangeArrowheads="1"/>
          </p:cNvPicPr>
          <p:nvPr/>
        </p:nvPicPr>
        <p:blipFill>
          <a:blip r:embed="rId4"/>
          <a:srcRect/>
          <a:stretch>
            <a:fillRect/>
          </a:stretch>
        </p:blipFill>
        <p:spPr bwMode="auto">
          <a:xfrm>
            <a:off x="3124200" y="3235325"/>
            <a:ext cx="2971800" cy="2444750"/>
          </a:xfrm>
          <a:prstGeom prst="rect">
            <a:avLst/>
          </a:prstGeom>
          <a:noFill/>
          <a:ln w="9525">
            <a:solidFill>
              <a:srgbClr val="000099"/>
            </a:solidFill>
            <a:miter lim="800000"/>
            <a:headEnd/>
            <a:tailEnd/>
          </a:ln>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ctrTitle" idx="4294967295"/>
          </p:nvPr>
        </p:nvSpPr>
        <p:spPr>
          <a:xfrm>
            <a:off x="685800" y="2720975"/>
            <a:ext cx="7772400" cy="1470025"/>
          </a:xfrm>
        </p:spPr>
        <p:txBody>
          <a:bodyPr/>
          <a:lstStyle/>
          <a:p>
            <a:pPr eaLnBrk="1" hangingPunct="1"/>
            <a:r>
              <a:rPr lang="en-US" smtClean="0">
                <a:solidFill>
                  <a:schemeClr val="bg1"/>
                </a:solidFill>
              </a:rPr>
              <a:t>Participant Report Out /</a:t>
            </a:r>
            <a:br>
              <a:rPr lang="en-US" smtClean="0">
                <a:solidFill>
                  <a:schemeClr val="bg1"/>
                </a:solidFill>
              </a:rPr>
            </a:br>
            <a:r>
              <a:rPr lang="en-US" smtClean="0">
                <a:solidFill>
                  <a:schemeClr val="bg1"/>
                </a:solidFill>
              </a:rPr>
              <a:t>Hot Wash</a:t>
            </a:r>
          </a:p>
        </p:txBody>
      </p:sp>
      <p:sp>
        <p:nvSpPr>
          <p:cNvPr id="5" name="Title 1"/>
          <p:cNvSpPr txBox="1">
            <a:spLocks/>
          </p:cNvSpPr>
          <p:nvPr/>
        </p:nvSpPr>
        <p:spPr bwMode="auto">
          <a:xfrm>
            <a:off x="2286000" y="228600"/>
            <a:ext cx="6858000" cy="1143000"/>
          </a:xfrm>
          <a:prstGeom prst="rect">
            <a:avLst/>
          </a:prstGeom>
          <a:noFill/>
          <a:ln w="9525">
            <a:noFill/>
            <a:miter lim="800000"/>
            <a:headEnd/>
            <a:tailEnd/>
          </a:ln>
        </p:spPr>
        <p:txBody>
          <a:bodyPr anchor="ctr"/>
          <a:lstStyle/>
          <a:p>
            <a:pPr algn="ctr">
              <a:defRPr/>
            </a:pPr>
            <a:r>
              <a:rPr lang="en-US" sz="2000" b="1" dirty="0">
                <a:solidFill>
                  <a:schemeClr val="bg1"/>
                </a:solidFill>
                <a:ea typeface="+mj-ea"/>
                <a:cs typeface="Arial" charset="0"/>
              </a:rPr>
              <a:t>Los Angeles County Operational Area </a:t>
            </a:r>
          </a:p>
          <a:p>
            <a:pPr algn="ctr">
              <a:defRPr/>
            </a:pPr>
            <a:r>
              <a:rPr lang="en-US" sz="2000" b="1" dirty="0">
                <a:solidFill>
                  <a:schemeClr val="bg1"/>
                </a:solidFill>
                <a:ea typeface="+mj-ea"/>
                <a:cs typeface="Arial" charset="0"/>
              </a:rPr>
              <a:t>2012 – 2013 Emergency Exercise Program</a:t>
            </a:r>
          </a:p>
          <a:p>
            <a:pPr algn="ctr">
              <a:defRPr/>
            </a:pPr>
            <a:r>
              <a:rPr lang="en-US" sz="2000" b="1" i="1" dirty="0">
                <a:solidFill>
                  <a:schemeClr val="bg1"/>
                </a:solidFill>
                <a:ea typeface="+mj-ea"/>
                <a:cs typeface="Arial" charset="0"/>
              </a:rPr>
              <a:t>Tabletop Exercise (TTX)</a:t>
            </a:r>
          </a:p>
        </p:txBody>
      </p:sp>
      <p:pic>
        <p:nvPicPr>
          <p:cNvPr id="68612" name="Picture 5"/>
          <p:cNvPicPr>
            <a:picLocks noChangeAspect="1"/>
          </p:cNvPicPr>
          <p:nvPr/>
        </p:nvPicPr>
        <p:blipFill>
          <a:blip r:embed="rId2"/>
          <a:srcRect/>
          <a:stretch>
            <a:fillRect/>
          </a:stretch>
        </p:blipFill>
        <p:spPr bwMode="auto">
          <a:xfrm>
            <a:off x="1295400" y="341313"/>
            <a:ext cx="846138" cy="846137"/>
          </a:xfrm>
          <a:prstGeom prst="rect">
            <a:avLst/>
          </a:prstGeom>
          <a:noFill/>
          <a:ln w="9525">
            <a:noFill/>
            <a:miter lim="800000"/>
            <a:headEnd/>
            <a:tailEnd/>
          </a:ln>
        </p:spPr>
      </p:pic>
      <p:pic>
        <p:nvPicPr>
          <p:cNvPr id="68613" name="Picture 2" descr="https://snap.lacounty.gov/Image/LOGO_SNAP.png"/>
          <p:cNvPicPr>
            <a:picLocks noChangeAspect="1" noChangeArrowheads="1"/>
          </p:cNvPicPr>
          <p:nvPr/>
        </p:nvPicPr>
        <p:blipFill>
          <a:blip r:embed="rId3"/>
          <a:srcRect/>
          <a:stretch>
            <a:fillRect/>
          </a:stretch>
        </p:blipFill>
        <p:spPr bwMode="auto">
          <a:xfrm>
            <a:off x="76200" y="261938"/>
            <a:ext cx="1003300" cy="10048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idx="4294967295"/>
          </p:nvPr>
        </p:nvSpPr>
        <p:spPr>
          <a:xfrm>
            <a:off x="2286000" y="274638"/>
            <a:ext cx="6400800" cy="1143000"/>
          </a:xfrm>
        </p:spPr>
        <p:txBody>
          <a:bodyPr/>
          <a:lstStyle/>
          <a:p>
            <a:pPr eaLnBrk="1" hangingPunct="1"/>
            <a:r>
              <a:rPr lang="en-US" smtClean="0">
                <a:solidFill>
                  <a:schemeClr val="bg1"/>
                </a:solidFill>
              </a:rPr>
              <a:t>Next Steps</a:t>
            </a:r>
          </a:p>
        </p:txBody>
      </p:sp>
      <p:sp>
        <p:nvSpPr>
          <p:cNvPr id="64515" name="Content Placeholder 2"/>
          <p:cNvSpPr>
            <a:spLocks noGrp="1"/>
          </p:cNvSpPr>
          <p:nvPr>
            <p:ph idx="4294967295"/>
          </p:nvPr>
        </p:nvSpPr>
        <p:spPr>
          <a:xfrm>
            <a:off x="457200" y="1600200"/>
            <a:ext cx="8229600" cy="2133600"/>
          </a:xfrm>
        </p:spPr>
        <p:txBody>
          <a:bodyPr/>
          <a:lstStyle/>
          <a:p>
            <a:pPr eaLnBrk="1" hangingPunct="1"/>
            <a:r>
              <a:rPr lang="en-US" sz="2400" smtClean="0">
                <a:solidFill>
                  <a:schemeClr val="bg1"/>
                </a:solidFill>
              </a:rPr>
              <a:t>Observations and recommendations from this TTX will be incorporated into the LACOA 2013 Resource Management Tabletop After-Action Report/Improvement Plan (AAR/IP) to create an overarching AAR/IP for the LACOA 2012-2013 Emergency Exercise Program. </a:t>
            </a:r>
            <a:endParaRPr lang="en-US" smtClean="0">
              <a:solidFill>
                <a:schemeClr val="bg1"/>
              </a:solidFill>
            </a:endParaRPr>
          </a:p>
        </p:txBody>
      </p:sp>
      <p:sp>
        <p:nvSpPr>
          <p:cNvPr id="64516" name="Slide Number Placeholder 3"/>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AC84212C-2C7B-4CF2-B510-D3224C43E557}" type="slidenum">
              <a:rPr lang="en-US" sz="1200" b="1">
                <a:solidFill>
                  <a:schemeClr val="bg1"/>
                </a:solidFill>
                <a:latin typeface="Calibri" pitchFamily="34" charset="0"/>
              </a:rPr>
              <a:pPr algn="r"/>
              <a:t>69</a:t>
            </a:fld>
            <a:endParaRPr lang="en-US" sz="1200" b="1">
              <a:solidFill>
                <a:schemeClr val="bg1"/>
              </a:solidFill>
              <a:latin typeface="Calibri" pitchFamily="34" charset="0"/>
            </a:endParaRPr>
          </a:p>
        </p:txBody>
      </p:sp>
      <p:pic>
        <p:nvPicPr>
          <p:cNvPr id="64517" name="Picture 4"/>
          <p:cNvPicPr>
            <a:picLocks noChangeAspect="1"/>
          </p:cNvPicPr>
          <p:nvPr/>
        </p:nvPicPr>
        <p:blipFill>
          <a:blip r:embed="rId2"/>
          <a:srcRect/>
          <a:stretch>
            <a:fillRect/>
          </a:stretch>
        </p:blipFill>
        <p:spPr bwMode="auto">
          <a:xfrm>
            <a:off x="1295400" y="341313"/>
            <a:ext cx="846138" cy="846137"/>
          </a:xfrm>
          <a:prstGeom prst="rect">
            <a:avLst/>
          </a:prstGeom>
          <a:noFill/>
          <a:ln w="9525">
            <a:noFill/>
            <a:miter lim="800000"/>
            <a:headEnd/>
            <a:tailEnd/>
          </a:ln>
        </p:spPr>
      </p:pic>
      <p:pic>
        <p:nvPicPr>
          <p:cNvPr id="64518" name="Picture 2" descr="https://snap.lacounty.gov/Image/LOGO_SNAP.png"/>
          <p:cNvPicPr>
            <a:picLocks noChangeAspect="1" noChangeArrowheads="1"/>
          </p:cNvPicPr>
          <p:nvPr/>
        </p:nvPicPr>
        <p:blipFill>
          <a:blip r:embed="rId3"/>
          <a:srcRect/>
          <a:stretch>
            <a:fillRect/>
          </a:stretch>
        </p:blipFill>
        <p:spPr bwMode="auto">
          <a:xfrm>
            <a:off x="76200" y="261938"/>
            <a:ext cx="1003300" cy="1004887"/>
          </a:xfrm>
          <a:prstGeom prst="rect">
            <a:avLst/>
          </a:prstGeom>
          <a:noFill/>
          <a:ln w="9525">
            <a:noFill/>
            <a:miter lim="800000"/>
            <a:headEnd/>
            <a:tailEnd/>
          </a:ln>
        </p:spPr>
      </p:pic>
      <p:sp>
        <p:nvSpPr>
          <p:cNvPr id="64519" name="Text Box 7"/>
          <p:cNvSpPr txBox="1">
            <a:spLocks noChangeArrowheads="1"/>
          </p:cNvSpPr>
          <p:nvPr/>
        </p:nvSpPr>
        <p:spPr bwMode="auto">
          <a:xfrm>
            <a:off x="533400" y="4654550"/>
            <a:ext cx="8305800" cy="1014413"/>
          </a:xfrm>
          <a:prstGeom prst="rect">
            <a:avLst/>
          </a:prstGeom>
          <a:solidFill>
            <a:schemeClr val="bg2"/>
          </a:solidFill>
          <a:ln w="9525">
            <a:solidFill>
              <a:schemeClr val="bg1"/>
            </a:solidFill>
            <a:miter lim="800000"/>
            <a:headEnd/>
            <a:tailEnd/>
          </a:ln>
          <a:effectLst/>
        </p:spPr>
        <p:txBody>
          <a:bodyPr>
            <a:spAutoFit/>
          </a:bodyPr>
          <a:lstStyle/>
          <a:p>
            <a:pPr algn="ctr">
              <a:spcBef>
                <a:spcPct val="50000"/>
              </a:spcBef>
            </a:pPr>
            <a:r>
              <a:rPr lang="en-US" sz="2400" i="1">
                <a:solidFill>
                  <a:srgbClr val="000099"/>
                </a:solidFill>
              </a:rPr>
              <a:t>Please remember to complete and submit your </a:t>
            </a:r>
          </a:p>
          <a:p>
            <a:pPr algn="ctr">
              <a:spcBef>
                <a:spcPct val="50000"/>
              </a:spcBef>
            </a:pPr>
            <a:r>
              <a:rPr lang="en-US" sz="2400" i="1">
                <a:solidFill>
                  <a:srgbClr val="000099"/>
                </a:solidFill>
              </a:rPr>
              <a:t>Participant Feedback Form</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idx="4294967295"/>
          </p:nvPr>
        </p:nvSpPr>
        <p:spPr>
          <a:xfrm>
            <a:off x="2286000" y="274638"/>
            <a:ext cx="6400800" cy="1143000"/>
          </a:xfrm>
        </p:spPr>
        <p:txBody>
          <a:bodyPr/>
          <a:lstStyle/>
          <a:p>
            <a:pPr eaLnBrk="1" hangingPunct="1"/>
            <a:r>
              <a:rPr lang="en-US" smtClean="0">
                <a:solidFill>
                  <a:schemeClr val="bg1"/>
                </a:solidFill>
              </a:rPr>
              <a:t>Target Capabilities</a:t>
            </a:r>
          </a:p>
        </p:txBody>
      </p:sp>
      <p:sp>
        <p:nvSpPr>
          <p:cNvPr id="21506" name="Content Placeholder 2"/>
          <p:cNvSpPr>
            <a:spLocks noGrp="1"/>
          </p:cNvSpPr>
          <p:nvPr>
            <p:ph idx="4294967295"/>
          </p:nvPr>
        </p:nvSpPr>
        <p:spPr/>
        <p:txBody>
          <a:bodyPr/>
          <a:lstStyle/>
          <a:p>
            <a:pPr marL="609600" indent="-609600" eaLnBrk="1" hangingPunct="1"/>
            <a:r>
              <a:rPr lang="en-US" smtClean="0">
                <a:solidFill>
                  <a:schemeClr val="bg1"/>
                </a:solidFill>
              </a:rPr>
              <a:t>EOC Management</a:t>
            </a:r>
          </a:p>
          <a:p>
            <a:pPr marL="609600" indent="-609600" eaLnBrk="1" hangingPunct="1"/>
            <a:r>
              <a:rPr lang="en-US" smtClean="0">
                <a:solidFill>
                  <a:schemeClr val="bg1"/>
                </a:solidFill>
              </a:rPr>
              <a:t>Critical Resource Logistics and Distribution</a:t>
            </a:r>
          </a:p>
          <a:p>
            <a:pPr marL="609600" indent="-609600" eaLnBrk="1" hangingPunct="1"/>
            <a:r>
              <a:rPr lang="en-US" smtClean="0">
                <a:solidFill>
                  <a:schemeClr val="bg1"/>
                </a:solidFill>
              </a:rPr>
              <a:t>Intelligence and Information Sharing and Dissemination</a:t>
            </a:r>
          </a:p>
        </p:txBody>
      </p:sp>
      <p:sp>
        <p:nvSpPr>
          <p:cNvPr id="21507" name="Slide Number Placeholder 3"/>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E2E3185D-EF1D-4E4A-B84C-41F6DB4542E7}" type="slidenum">
              <a:rPr lang="en-US" sz="1200" b="1">
                <a:solidFill>
                  <a:schemeClr val="bg1"/>
                </a:solidFill>
                <a:latin typeface="Calibri" pitchFamily="34" charset="0"/>
              </a:rPr>
              <a:pPr algn="r"/>
              <a:t>7</a:t>
            </a:fld>
            <a:endParaRPr lang="en-US" sz="1200" b="1">
              <a:solidFill>
                <a:schemeClr val="bg1"/>
              </a:solidFill>
              <a:latin typeface="Calibri" pitchFamily="34" charset="0"/>
            </a:endParaRPr>
          </a:p>
        </p:txBody>
      </p:sp>
      <p:pic>
        <p:nvPicPr>
          <p:cNvPr id="21508" name="Picture 4"/>
          <p:cNvPicPr>
            <a:picLocks noChangeAspect="1"/>
          </p:cNvPicPr>
          <p:nvPr/>
        </p:nvPicPr>
        <p:blipFill>
          <a:blip r:embed="rId2"/>
          <a:srcRect/>
          <a:stretch>
            <a:fillRect/>
          </a:stretch>
        </p:blipFill>
        <p:spPr bwMode="auto">
          <a:xfrm>
            <a:off x="1295400" y="341313"/>
            <a:ext cx="846138" cy="846137"/>
          </a:xfrm>
          <a:prstGeom prst="rect">
            <a:avLst/>
          </a:prstGeom>
          <a:noFill/>
          <a:ln w="9525">
            <a:noFill/>
            <a:miter lim="800000"/>
            <a:headEnd/>
            <a:tailEnd/>
          </a:ln>
        </p:spPr>
      </p:pic>
      <p:pic>
        <p:nvPicPr>
          <p:cNvPr id="21509" name="Picture 2" descr="https://snap.lacounty.gov/Image/LOGO_SNAP.png"/>
          <p:cNvPicPr>
            <a:picLocks noChangeAspect="1" noChangeArrowheads="1"/>
          </p:cNvPicPr>
          <p:nvPr/>
        </p:nvPicPr>
        <p:blipFill>
          <a:blip r:embed="rId3"/>
          <a:srcRect/>
          <a:stretch>
            <a:fillRect/>
          </a:stretch>
        </p:blipFill>
        <p:spPr bwMode="auto">
          <a:xfrm>
            <a:off x="76200" y="261938"/>
            <a:ext cx="1003300" cy="10048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idx="4294967295"/>
          </p:nvPr>
        </p:nvSpPr>
        <p:spPr>
          <a:xfrm>
            <a:off x="2286000" y="274638"/>
            <a:ext cx="6400800" cy="1143000"/>
          </a:xfrm>
        </p:spPr>
        <p:txBody>
          <a:bodyPr/>
          <a:lstStyle/>
          <a:p>
            <a:pPr eaLnBrk="1" hangingPunct="1"/>
            <a:r>
              <a:rPr lang="en-US" smtClean="0">
                <a:solidFill>
                  <a:schemeClr val="bg1"/>
                </a:solidFill>
              </a:rPr>
              <a:t>Closing Remarks</a:t>
            </a:r>
          </a:p>
        </p:txBody>
      </p:sp>
      <p:sp>
        <p:nvSpPr>
          <p:cNvPr id="15363" name="Slide Number Placeholder 3"/>
          <p:cNvSpPr txBox="1">
            <a:spLocks noGrp="1"/>
          </p:cNvSpPr>
          <p:nvPr/>
        </p:nvSpPr>
        <p:spPr bwMode="auto">
          <a:xfrm>
            <a:off x="6553200" y="6356350"/>
            <a:ext cx="2133600" cy="365125"/>
          </a:xfrm>
          <a:prstGeom prst="rect">
            <a:avLst/>
          </a:prstGeom>
          <a:noFill/>
          <a:ln>
            <a:miter lim="800000"/>
            <a:headEnd/>
            <a:tailEnd/>
          </a:ln>
        </p:spPr>
        <p:txBody>
          <a:bodyPr anchor="ctr"/>
          <a:lstStyle/>
          <a:p>
            <a:pPr algn="r">
              <a:defRPr/>
            </a:pPr>
            <a:fld id="{C17C3895-D422-4D76-9DA1-F091F27B012D}" type="slidenum">
              <a:rPr lang="en-US" sz="1200" b="1">
                <a:solidFill>
                  <a:schemeClr val="bg1"/>
                </a:solidFill>
                <a:latin typeface="+mn-lt"/>
              </a:rPr>
              <a:pPr algn="r">
                <a:defRPr/>
              </a:pPr>
              <a:t>70</a:t>
            </a:fld>
            <a:endParaRPr lang="en-US" sz="1200" b="1">
              <a:solidFill>
                <a:schemeClr val="bg1"/>
              </a:solidFill>
              <a:latin typeface="+mn-lt"/>
            </a:endParaRPr>
          </a:p>
        </p:txBody>
      </p:sp>
      <p:pic>
        <p:nvPicPr>
          <p:cNvPr id="65540" name="Picture 4"/>
          <p:cNvPicPr>
            <a:picLocks noChangeAspect="1"/>
          </p:cNvPicPr>
          <p:nvPr/>
        </p:nvPicPr>
        <p:blipFill>
          <a:blip r:embed="rId2"/>
          <a:srcRect/>
          <a:stretch>
            <a:fillRect/>
          </a:stretch>
        </p:blipFill>
        <p:spPr bwMode="auto">
          <a:xfrm>
            <a:off x="1295400" y="341313"/>
            <a:ext cx="846138" cy="846137"/>
          </a:xfrm>
          <a:prstGeom prst="rect">
            <a:avLst/>
          </a:prstGeom>
          <a:noFill/>
          <a:ln w="9525">
            <a:noFill/>
            <a:miter lim="800000"/>
            <a:headEnd/>
            <a:tailEnd/>
          </a:ln>
        </p:spPr>
      </p:pic>
      <p:pic>
        <p:nvPicPr>
          <p:cNvPr id="65541" name="Picture 2" descr="https://snap.lacounty.gov/Image/LOGO_SNAP.png"/>
          <p:cNvPicPr>
            <a:picLocks noChangeAspect="1" noChangeArrowheads="1"/>
          </p:cNvPicPr>
          <p:nvPr/>
        </p:nvPicPr>
        <p:blipFill>
          <a:blip r:embed="rId3"/>
          <a:srcRect/>
          <a:stretch>
            <a:fillRect/>
          </a:stretch>
        </p:blipFill>
        <p:spPr bwMode="auto">
          <a:xfrm>
            <a:off x="76200" y="261938"/>
            <a:ext cx="1003300" cy="1004887"/>
          </a:xfrm>
          <a:prstGeom prst="rect">
            <a:avLst/>
          </a:prstGeom>
          <a:noFill/>
          <a:ln w="9525">
            <a:noFill/>
            <a:miter lim="800000"/>
            <a:headEnd/>
            <a:tailEnd/>
          </a:ln>
        </p:spPr>
      </p:pic>
      <p:sp>
        <p:nvSpPr>
          <p:cNvPr id="65542" name="Title 1"/>
          <p:cNvSpPr>
            <a:spLocks/>
          </p:cNvSpPr>
          <p:nvPr/>
        </p:nvSpPr>
        <p:spPr bwMode="auto">
          <a:xfrm>
            <a:off x="685800" y="1981200"/>
            <a:ext cx="7772400" cy="1470025"/>
          </a:xfrm>
          <a:prstGeom prst="rect">
            <a:avLst/>
          </a:prstGeom>
          <a:noFill/>
          <a:ln w="9525">
            <a:noFill/>
            <a:miter lim="800000"/>
            <a:headEnd/>
            <a:tailEnd/>
          </a:ln>
        </p:spPr>
        <p:txBody>
          <a:bodyPr anchor="ctr"/>
          <a:lstStyle/>
          <a:p>
            <a:pPr algn="ctr"/>
            <a:r>
              <a:rPr lang="en-US" sz="4400">
                <a:solidFill>
                  <a:schemeClr val="bg1"/>
                </a:solidFill>
                <a:latin typeface="Calibri" pitchFamily="34" charset="0"/>
              </a:rPr>
              <a:t>Jeff Terry</a:t>
            </a:r>
          </a:p>
        </p:txBody>
      </p:sp>
      <p:sp>
        <p:nvSpPr>
          <p:cNvPr id="65543" name="Subtitle 2"/>
          <p:cNvSpPr>
            <a:spLocks/>
          </p:cNvSpPr>
          <p:nvPr/>
        </p:nvSpPr>
        <p:spPr bwMode="auto">
          <a:xfrm>
            <a:off x="1371600" y="3352800"/>
            <a:ext cx="6400800" cy="2209800"/>
          </a:xfrm>
          <a:prstGeom prst="rect">
            <a:avLst/>
          </a:prstGeom>
          <a:noFill/>
          <a:ln w="9525">
            <a:noFill/>
            <a:miter lim="800000"/>
            <a:headEnd/>
            <a:tailEnd/>
          </a:ln>
        </p:spPr>
        <p:txBody>
          <a:bodyPr/>
          <a:lstStyle/>
          <a:p>
            <a:pPr algn="ctr" eaLnBrk="0" hangingPunct="0">
              <a:spcBef>
                <a:spcPct val="20000"/>
              </a:spcBef>
              <a:buFont typeface="Arial" charset="0"/>
              <a:buNone/>
            </a:pPr>
            <a:r>
              <a:rPr lang="en-US" sz="3200">
                <a:solidFill>
                  <a:schemeClr val="bg1"/>
                </a:solidFill>
                <a:latin typeface="Calibri" pitchFamily="34" charset="0"/>
              </a:rPr>
              <a:t>County of Los Angeles</a:t>
            </a:r>
          </a:p>
          <a:p>
            <a:pPr algn="ctr" eaLnBrk="0" hangingPunct="0">
              <a:spcBef>
                <a:spcPct val="20000"/>
              </a:spcBef>
              <a:buFont typeface="Arial" charset="0"/>
              <a:buNone/>
            </a:pPr>
            <a:r>
              <a:rPr lang="en-US" sz="3200">
                <a:solidFill>
                  <a:schemeClr val="bg1"/>
                </a:solidFill>
                <a:latin typeface="Calibri" pitchFamily="34" charset="0"/>
              </a:rPr>
              <a:t>Office of Emergency Management</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ctrTitle" idx="4294967295"/>
          </p:nvPr>
        </p:nvSpPr>
        <p:spPr>
          <a:xfrm>
            <a:off x="685800" y="1981200"/>
            <a:ext cx="7772400" cy="1470025"/>
          </a:xfrm>
        </p:spPr>
        <p:txBody>
          <a:bodyPr/>
          <a:lstStyle/>
          <a:p>
            <a:pPr eaLnBrk="1" hangingPunct="1"/>
            <a:r>
              <a:rPr lang="en-US" smtClean="0">
                <a:solidFill>
                  <a:schemeClr val="bg1"/>
                </a:solidFill>
              </a:rPr>
              <a:t>Thank you for participating today</a:t>
            </a:r>
          </a:p>
        </p:txBody>
      </p:sp>
      <p:sp>
        <p:nvSpPr>
          <p:cNvPr id="5" name="Title 1"/>
          <p:cNvSpPr txBox="1">
            <a:spLocks/>
          </p:cNvSpPr>
          <p:nvPr/>
        </p:nvSpPr>
        <p:spPr bwMode="auto">
          <a:xfrm>
            <a:off x="2286000" y="228600"/>
            <a:ext cx="6858000" cy="1143000"/>
          </a:xfrm>
          <a:prstGeom prst="rect">
            <a:avLst/>
          </a:prstGeom>
          <a:noFill/>
          <a:ln w="9525">
            <a:noFill/>
            <a:miter lim="800000"/>
            <a:headEnd/>
            <a:tailEnd/>
          </a:ln>
        </p:spPr>
        <p:txBody>
          <a:bodyPr anchor="ctr"/>
          <a:lstStyle/>
          <a:p>
            <a:pPr algn="ctr">
              <a:defRPr/>
            </a:pPr>
            <a:r>
              <a:rPr lang="en-US" sz="2000" b="1" dirty="0">
                <a:solidFill>
                  <a:schemeClr val="bg1"/>
                </a:solidFill>
                <a:ea typeface="+mj-ea"/>
                <a:cs typeface="Arial" charset="0"/>
              </a:rPr>
              <a:t>Los Angeles County Operational Area </a:t>
            </a:r>
          </a:p>
          <a:p>
            <a:pPr algn="ctr">
              <a:defRPr/>
            </a:pPr>
            <a:r>
              <a:rPr lang="en-US" sz="2000" b="1" dirty="0">
                <a:solidFill>
                  <a:schemeClr val="bg1"/>
                </a:solidFill>
                <a:ea typeface="+mj-ea"/>
                <a:cs typeface="Arial" charset="0"/>
              </a:rPr>
              <a:t>2012 – 2013 Emergency Exercise Program</a:t>
            </a:r>
          </a:p>
          <a:p>
            <a:pPr algn="ctr">
              <a:defRPr/>
            </a:pPr>
            <a:r>
              <a:rPr lang="en-US" sz="2000" b="1" i="1" dirty="0">
                <a:solidFill>
                  <a:schemeClr val="bg1"/>
                </a:solidFill>
                <a:ea typeface="+mj-ea"/>
                <a:cs typeface="Arial" charset="0"/>
              </a:rPr>
              <a:t>Tabletop Exercise (TTX)</a:t>
            </a:r>
          </a:p>
        </p:txBody>
      </p:sp>
      <p:pic>
        <p:nvPicPr>
          <p:cNvPr id="69636" name="Picture 5"/>
          <p:cNvPicPr>
            <a:picLocks noChangeAspect="1"/>
          </p:cNvPicPr>
          <p:nvPr/>
        </p:nvPicPr>
        <p:blipFill>
          <a:blip r:embed="rId2"/>
          <a:srcRect/>
          <a:stretch>
            <a:fillRect/>
          </a:stretch>
        </p:blipFill>
        <p:spPr bwMode="auto">
          <a:xfrm>
            <a:off x="1295400" y="341313"/>
            <a:ext cx="846138" cy="846137"/>
          </a:xfrm>
          <a:prstGeom prst="rect">
            <a:avLst/>
          </a:prstGeom>
          <a:noFill/>
          <a:ln w="9525">
            <a:noFill/>
            <a:miter lim="800000"/>
            <a:headEnd/>
            <a:tailEnd/>
          </a:ln>
        </p:spPr>
      </p:pic>
      <p:pic>
        <p:nvPicPr>
          <p:cNvPr id="69637" name="Picture 2" descr="https://snap.lacounty.gov/Image/LOGO_SNAP.png"/>
          <p:cNvPicPr>
            <a:picLocks noChangeAspect="1" noChangeArrowheads="1"/>
          </p:cNvPicPr>
          <p:nvPr/>
        </p:nvPicPr>
        <p:blipFill>
          <a:blip r:embed="rId3"/>
          <a:srcRect/>
          <a:stretch>
            <a:fillRect/>
          </a:stretch>
        </p:blipFill>
        <p:spPr bwMode="auto">
          <a:xfrm>
            <a:off x="76200" y="261938"/>
            <a:ext cx="1003300" cy="1004887"/>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2286000" y="274638"/>
            <a:ext cx="6400800" cy="1143000"/>
          </a:xfrm>
        </p:spPr>
        <p:txBody>
          <a:bodyPr/>
          <a:lstStyle/>
          <a:p>
            <a:pPr eaLnBrk="1" hangingPunct="1"/>
            <a:r>
              <a:rPr lang="en-US" smtClean="0">
                <a:solidFill>
                  <a:schemeClr val="bg1"/>
                </a:solidFill>
              </a:rPr>
              <a:t>Tabletop Objectives</a:t>
            </a:r>
          </a:p>
        </p:txBody>
      </p:sp>
      <p:sp>
        <p:nvSpPr>
          <p:cNvPr id="22530" name="Content Placeholder 2"/>
          <p:cNvSpPr>
            <a:spLocks noGrp="1"/>
          </p:cNvSpPr>
          <p:nvPr>
            <p:ph idx="1"/>
          </p:nvPr>
        </p:nvSpPr>
        <p:spPr/>
        <p:txBody>
          <a:bodyPr/>
          <a:lstStyle/>
          <a:p>
            <a:pPr marL="0" indent="0">
              <a:buFont typeface="Arial" charset="0"/>
              <a:buNone/>
            </a:pPr>
            <a:r>
              <a:rPr lang="en-US" sz="2800" smtClean="0">
                <a:solidFill>
                  <a:schemeClr val="bg1"/>
                </a:solidFill>
              </a:rPr>
              <a:t>Objective 1: In response to activation for a catastrophic earthquake, discuss the OA’s EOC and Department Operations Center (DOC) protocols and processes for activating and operating the operations center. Analyze processes for coordination vertically with local jurisdictions and the State, and horizontally with other County agencies for organizing an integrated resource management system within the County (EOC Management).</a:t>
            </a:r>
            <a:endParaRPr lang="en-US" sz="2800" b="1" smtClean="0">
              <a:solidFill>
                <a:schemeClr val="bg1"/>
              </a:solidFill>
            </a:endParaRPr>
          </a:p>
        </p:txBody>
      </p:sp>
      <p:sp>
        <p:nvSpPr>
          <p:cNvPr id="24579" name="Slide Number Placeholder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25591BC-B135-4381-9174-21500E974894}" type="slidenum">
              <a:rPr lang="en-US" b="1">
                <a:solidFill>
                  <a:schemeClr val="bg1"/>
                </a:solidFill>
              </a:rPr>
              <a:pPr fontAlgn="base">
                <a:spcBef>
                  <a:spcPct val="0"/>
                </a:spcBef>
                <a:spcAft>
                  <a:spcPct val="0"/>
                </a:spcAft>
                <a:defRPr/>
              </a:pPr>
              <a:t>8</a:t>
            </a:fld>
            <a:endParaRPr lang="en-US" b="1">
              <a:solidFill>
                <a:schemeClr val="bg1"/>
              </a:solidFill>
            </a:endParaRPr>
          </a:p>
        </p:txBody>
      </p:sp>
      <p:pic>
        <p:nvPicPr>
          <p:cNvPr id="22532" name="Picture 4"/>
          <p:cNvPicPr>
            <a:picLocks noChangeAspect="1"/>
          </p:cNvPicPr>
          <p:nvPr/>
        </p:nvPicPr>
        <p:blipFill>
          <a:blip r:embed="rId2"/>
          <a:srcRect/>
          <a:stretch>
            <a:fillRect/>
          </a:stretch>
        </p:blipFill>
        <p:spPr bwMode="auto">
          <a:xfrm>
            <a:off x="1295400" y="341313"/>
            <a:ext cx="846138" cy="846137"/>
          </a:xfrm>
          <a:prstGeom prst="rect">
            <a:avLst/>
          </a:prstGeom>
          <a:noFill/>
          <a:ln w="9525">
            <a:noFill/>
            <a:miter lim="800000"/>
            <a:headEnd/>
            <a:tailEnd/>
          </a:ln>
        </p:spPr>
      </p:pic>
      <p:pic>
        <p:nvPicPr>
          <p:cNvPr id="22533" name="Picture 2" descr="https://snap.lacounty.gov/Image/LOGO_SNAP.png"/>
          <p:cNvPicPr>
            <a:picLocks noChangeAspect="1" noChangeArrowheads="1"/>
          </p:cNvPicPr>
          <p:nvPr/>
        </p:nvPicPr>
        <p:blipFill>
          <a:blip r:embed="rId3"/>
          <a:srcRect/>
          <a:stretch>
            <a:fillRect/>
          </a:stretch>
        </p:blipFill>
        <p:spPr bwMode="auto">
          <a:xfrm>
            <a:off x="76200" y="261938"/>
            <a:ext cx="1003300" cy="10048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idx="4294967295"/>
          </p:nvPr>
        </p:nvSpPr>
        <p:spPr>
          <a:xfrm>
            <a:off x="2286000" y="274638"/>
            <a:ext cx="6400800" cy="1143000"/>
          </a:xfrm>
        </p:spPr>
        <p:txBody>
          <a:bodyPr/>
          <a:lstStyle/>
          <a:p>
            <a:pPr eaLnBrk="1" hangingPunct="1"/>
            <a:r>
              <a:rPr lang="en-US" smtClean="0">
                <a:solidFill>
                  <a:schemeClr val="bg1"/>
                </a:solidFill>
              </a:rPr>
              <a:t>Tabletop Objectives</a:t>
            </a:r>
          </a:p>
        </p:txBody>
      </p:sp>
      <p:sp>
        <p:nvSpPr>
          <p:cNvPr id="23554" name="Content Placeholder 2"/>
          <p:cNvSpPr>
            <a:spLocks noGrp="1"/>
          </p:cNvSpPr>
          <p:nvPr>
            <p:ph idx="4294967295"/>
          </p:nvPr>
        </p:nvSpPr>
        <p:spPr/>
        <p:txBody>
          <a:bodyPr/>
          <a:lstStyle/>
          <a:p>
            <a:pPr marL="0" indent="0" algn="just" eaLnBrk="1" hangingPunct="1">
              <a:buFont typeface="Arial" charset="0"/>
              <a:buNone/>
            </a:pPr>
            <a:r>
              <a:rPr lang="en-US" sz="2800" smtClean="0">
                <a:solidFill>
                  <a:schemeClr val="bg1"/>
                </a:solidFill>
              </a:rPr>
              <a:t>Objective 2: In response to a catastrophic earthquake, discuss the protocols and processes for activating and operating commodity points of distribution (C-PODs) in a coordinated manner throughout the OA (Critical Resource Logistics and Distribution).</a:t>
            </a:r>
          </a:p>
        </p:txBody>
      </p:sp>
      <p:sp>
        <p:nvSpPr>
          <p:cNvPr id="23555" name="Slide Number Placeholder 3"/>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3CBBB77C-FA5E-488C-B2E2-0EE3D47B7250}" type="slidenum">
              <a:rPr lang="en-US" sz="1200" b="1">
                <a:solidFill>
                  <a:schemeClr val="bg1"/>
                </a:solidFill>
                <a:latin typeface="Calibri" pitchFamily="34" charset="0"/>
              </a:rPr>
              <a:pPr algn="r"/>
              <a:t>9</a:t>
            </a:fld>
            <a:endParaRPr lang="en-US" sz="1200" b="1">
              <a:solidFill>
                <a:schemeClr val="bg1"/>
              </a:solidFill>
              <a:latin typeface="Calibri" pitchFamily="34" charset="0"/>
            </a:endParaRPr>
          </a:p>
        </p:txBody>
      </p:sp>
      <p:pic>
        <p:nvPicPr>
          <p:cNvPr id="23556" name="Picture 4"/>
          <p:cNvPicPr>
            <a:picLocks noChangeAspect="1"/>
          </p:cNvPicPr>
          <p:nvPr/>
        </p:nvPicPr>
        <p:blipFill>
          <a:blip r:embed="rId2"/>
          <a:srcRect/>
          <a:stretch>
            <a:fillRect/>
          </a:stretch>
        </p:blipFill>
        <p:spPr bwMode="auto">
          <a:xfrm>
            <a:off x="1295400" y="341313"/>
            <a:ext cx="846138" cy="846137"/>
          </a:xfrm>
          <a:prstGeom prst="rect">
            <a:avLst/>
          </a:prstGeom>
          <a:noFill/>
          <a:ln w="9525">
            <a:noFill/>
            <a:miter lim="800000"/>
            <a:headEnd/>
            <a:tailEnd/>
          </a:ln>
        </p:spPr>
      </p:pic>
      <p:pic>
        <p:nvPicPr>
          <p:cNvPr id="23557" name="Picture 2" descr="https://snap.lacounty.gov/Image/LOGO_SNAP.png"/>
          <p:cNvPicPr>
            <a:picLocks noChangeAspect="1" noChangeArrowheads="1"/>
          </p:cNvPicPr>
          <p:nvPr/>
        </p:nvPicPr>
        <p:blipFill>
          <a:blip r:embed="rId3"/>
          <a:srcRect/>
          <a:stretch>
            <a:fillRect/>
          </a:stretch>
        </p:blipFill>
        <p:spPr bwMode="auto">
          <a:xfrm>
            <a:off x="76200" y="261938"/>
            <a:ext cx="1003300" cy="10048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rek">
  <a:themeElements>
    <a:clrScheme name="1_Trek 1">
      <a:dk1>
        <a:srgbClr val="000000"/>
      </a:dk1>
      <a:lt1>
        <a:srgbClr val="FFFFFF"/>
      </a:lt1>
      <a:dk2>
        <a:srgbClr val="4E3B30"/>
      </a:dk2>
      <a:lt2>
        <a:srgbClr val="FBEEC9"/>
      </a:lt2>
      <a:accent1>
        <a:srgbClr val="F0A22E"/>
      </a:accent1>
      <a:accent2>
        <a:srgbClr val="A5644E"/>
      </a:accent2>
      <a:accent3>
        <a:srgbClr val="FFFFFF"/>
      </a:accent3>
      <a:accent4>
        <a:srgbClr val="000000"/>
      </a:accent4>
      <a:accent5>
        <a:srgbClr val="F6CEAD"/>
      </a:accent5>
      <a:accent6>
        <a:srgbClr val="955A46"/>
      </a:accent6>
      <a:hlink>
        <a:srgbClr val="AD1F1F"/>
      </a:hlink>
      <a:folHlink>
        <a:srgbClr val="FFC42F"/>
      </a:folHlink>
    </a:clrScheme>
    <a:fontScheme name="1_Trek">
      <a:majorFont>
        <a:latin typeface="Franklin Gothic Medium"/>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Trek 1">
        <a:dk1>
          <a:srgbClr val="000000"/>
        </a:dk1>
        <a:lt1>
          <a:srgbClr val="FFFFFF"/>
        </a:lt1>
        <a:dk2>
          <a:srgbClr val="4E3B30"/>
        </a:dk2>
        <a:lt2>
          <a:srgbClr val="FBEEC9"/>
        </a:lt2>
        <a:accent1>
          <a:srgbClr val="F0A22E"/>
        </a:accent1>
        <a:accent2>
          <a:srgbClr val="A5644E"/>
        </a:accent2>
        <a:accent3>
          <a:srgbClr val="FFFFFF"/>
        </a:accent3>
        <a:accent4>
          <a:srgbClr val="000000"/>
        </a:accent4>
        <a:accent5>
          <a:srgbClr val="F6CEAD"/>
        </a:accent5>
        <a:accent6>
          <a:srgbClr val="955A46"/>
        </a:accent6>
        <a:hlink>
          <a:srgbClr val="AD1F1F"/>
        </a:hlink>
        <a:folHlink>
          <a:srgbClr val="FFC42F"/>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rek">
  <a:themeElements>
    <a:clrScheme name="Trek 1">
      <a:dk1>
        <a:srgbClr val="000000"/>
      </a:dk1>
      <a:lt1>
        <a:srgbClr val="FFFFFF"/>
      </a:lt1>
      <a:dk2>
        <a:srgbClr val="4E3B30"/>
      </a:dk2>
      <a:lt2>
        <a:srgbClr val="FBEEC9"/>
      </a:lt2>
      <a:accent1>
        <a:srgbClr val="F0A22E"/>
      </a:accent1>
      <a:accent2>
        <a:srgbClr val="A5644E"/>
      </a:accent2>
      <a:accent3>
        <a:srgbClr val="FFFFFF"/>
      </a:accent3>
      <a:accent4>
        <a:srgbClr val="000000"/>
      </a:accent4>
      <a:accent5>
        <a:srgbClr val="F6CEAD"/>
      </a:accent5>
      <a:accent6>
        <a:srgbClr val="955A46"/>
      </a:accent6>
      <a:hlink>
        <a:srgbClr val="AD1F1F"/>
      </a:hlink>
      <a:folHlink>
        <a:srgbClr val="FFC42F"/>
      </a:folHlink>
    </a:clrScheme>
    <a:fontScheme name="Trek">
      <a:majorFont>
        <a:latin typeface="Franklin Gothic Medium"/>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rek 1">
        <a:dk1>
          <a:srgbClr val="000000"/>
        </a:dk1>
        <a:lt1>
          <a:srgbClr val="FFFFFF"/>
        </a:lt1>
        <a:dk2>
          <a:srgbClr val="4E3B30"/>
        </a:dk2>
        <a:lt2>
          <a:srgbClr val="FBEEC9"/>
        </a:lt2>
        <a:accent1>
          <a:srgbClr val="F0A22E"/>
        </a:accent1>
        <a:accent2>
          <a:srgbClr val="A5644E"/>
        </a:accent2>
        <a:accent3>
          <a:srgbClr val="FFFFFF"/>
        </a:accent3>
        <a:accent4>
          <a:srgbClr val="000000"/>
        </a:accent4>
        <a:accent5>
          <a:srgbClr val="F6CEAD"/>
        </a:accent5>
        <a:accent6>
          <a:srgbClr val="955A46"/>
        </a:accent6>
        <a:hlink>
          <a:srgbClr val="AD1F1F"/>
        </a:hlink>
        <a:folHlink>
          <a:srgbClr val="FFC42F"/>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Trek">
  <a:themeElements>
    <a:clrScheme name="2_Trek 1">
      <a:dk1>
        <a:srgbClr val="000000"/>
      </a:dk1>
      <a:lt1>
        <a:srgbClr val="FFFFFF"/>
      </a:lt1>
      <a:dk2>
        <a:srgbClr val="4E3B30"/>
      </a:dk2>
      <a:lt2>
        <a:srgbClr val="FBEEC9"/>
      </a:lt2>
      <a:accent1>
        <a:srgbClr val="F0A22E"/>
      </a:accent1>
      <a:accent2>
        <a:srgbClr val="A5644E"/>
      </a:accent2>
      <a:accent3>
        <a:srgbClr val="FFFFFF"/>
      </a:accent3>
      <a:accent4>
        <a:srgbClr val="000000"/>
      </a:accent4>
      <a:accent5>
        <a:srgbClr val="F6CEAD"/>
      </a:accent5>
      <a:accent6>
        <a:srgbClr val="955A46"/>
      </a:accent6>
      <a:hlink>
        <a:srgbClr val="AD1F1F"/>
      </a:hlink>
      <a:folHlink>
        <a:srgbClr val="FFC42F"/>
      </a:folHlink>
    </a:clrScheme>
    <a:fontScheme name="2_Trek">
      <a:majorFont>
        <a:latin typeface="Franklin Gothic Medium"/>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Trek 1">
        <a:dk1>
          <a:srgbClr val="000000"/>
        </a:dk1>
        <a:lt1>
          <a:srgbClr val="FFFFFF"/>
        </a:lt1>
        <a:dk2>
          <a:srgbClr val="4E3B30"/>
        </a:dk2>
        <a:lt2>
          <a:srgbClr val="FBEEC9"/>
        </a:lt2>
        <a:accent1>
          <a:srgbClr val="F0A22E"/>
        </a:accent1>
        <a:accent2>
          <a:srgbClr val="A5644E"/>
        </a:accent2>
        <a:accent3>
          <a:srgbClr val="FFFFFF"/>
        </a:accent3>
        <a:accent4>
          <a:srgbClr val="000000"/>
        </a:accent4>
        <a:accent5>
          <a:srgbClr val="F6CEAD"/>
        </a:accent5>
        <a:accent6>
          <a:srgbClr val="955A46"/>
        </a:accent6>
        <a:hlink>
          <a:srgbClr val="AD1F1F"/>
        </a:hlink>
        <a:folHlink>
          <a:srgbClr val="FFC42F"/>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7_Trek">
  <a:themeElements>
    <a:clrScheme name="7_Trek 1">
      <a:dk1>
        <a:srgbClr val="000000"/>
      </a:dk1>
      <a:lt1>
        <a:srgbClr val="FFFFFF"/>
      </a:lt1>
      <a:dk2>
        <a:srgbClr val="4E3B30"/>
      </a:dk2>
      <a:lt2>
        <a:srgbClr val="FBEEC9"/>
      </a:lt2>
      <a:accent1>
        <a:srgbClr val="F0A22E"/>
      </a:accent1>
      <a:accent2>
        <a:srgbClr val="A5644E"/>
      </a:accent2>
      <a:accent3>
        <a:srgbClr val="FFFFFF"/>
      </a:accent3>
      <a:accent4>
        <a:srgbClr val="000000"/>
      </a:accent4>
      <a:accent5>
        <a:srgbClr val="F6CEAD"/>
      </a:accent5>
      <a:accent6>
        <a:srgbClr val="955A46"/>
      </a:accent6>
      <a:hlink>
        <a:srgbClr val="AD1F1F"/>
      </a:hlink>
      <a:folHlink>
        <a:srgbClr val="FFC42F"/>
      </a:folHlink>
    </a:clrScheme>
    <a:fontScheme name="7_Trek">
      <a:majorFont>
        <a:latin typeface="Franklin Gothic Medium"/>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7_Trek 1">
        <a:dk1>
          <a:srgbClr val="000000"/>
        </a:dk1>
        <a:lt1>
          <a:srgbClr val="FFFFFF"/>
        </a:lt1>
        <a:dk2>
          <a:srgbClr val="4E3B30"/>
        </a:dk2>
        <a:lt2>
          <a:srgbClr val="FBEEC9"/>
        </a:lt2>
        <a:accent1>
          <a:srgbClr val="F0A22E"/>
        </a:accent1>
        <a:accent2>
          <a:srgbClr val="A5644E"/>
        </a:accent2>
        <a:accent3>
          <a:srgbClr val="FFFFFF"/>
        </a:accent3>
        <a:accent4>
          <a:srgbClr val="000000"/>
        </a:accent4>
        <a:accent5>
          <a:srgbClr val="F6CEAD"/>
        </a:accent5>
        <a:accent6>
          <a:srgbClr val="955A46"/>
        </a:accent6>
        <a:hlink>
          <a:srgbClr val="AD1F1F"/>
        </a:hlink>
        <a:folHlink>
          <a:srgbClr val="FFC42F"/>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949</TotalTime>
  <Words>4042</Words>
  <Application>Microsoft Office PowerPoint</Application>
  <PresentationFormat>On-screen Show (4:3)</PresentationFormat>
  <Paragraphs>407</Paragraphs>
  <Slides>71</Slides>
  <Notes>8</Notes>
  <HiddenSlides>0</HiddenSlides>
  <MMClips>0</MMClips>
  <ScaleCrop>false</ScaleCrop>
  <HeadingPairs>
    <vt:vector size="6" baseType="variant">
      <vt:variant>
        <vt:lpstr>Theme</vt:lpstr>
      </vt:variant>
      <vt:variant>
        <vt:i4>5</vt:i4>
      </vt:variant>
      <vt:variant>
        <vt:lpstr>Embedded OLE Servers</vt:lpstr>
      </vt:variant>
      <vt:variant>
        <vt:i4>2</vt:i4>
      </vt:variant>
      <vt:variant>
        <vt:lpstr>Slide Titles</vt:lpstr>
      </vt:variant>
      <vt:variant>
        <vt:i4>71</vt:i4>
      </vt:variant>
    </vt:vector>
  </HeadingPairs>
  <TitlesOfParts>
    <vt:vector size="78" baseType="lpstr">
      <vt:lpstr>Office Theme</vt:lpstr>
      <vt:lpstr>1_Trek</vt:lpstr>
      <vt:lpstr>Trek</vt:lpstr>
      <vt:lpstr>2_Trek</vt:lpstr>
      <vt:lpstr>7_Trek</vt:lpstr>
      <vt:lpstr>Visio</vt:lpstr>
      <vt:lpstr>Worksheet</vt:lpstr>
      <vt:lpstr>County of Los Angeles</vt:lpstr>
      <vt:lpstr>Opening Remarks</vt:lpstr>
      <vt:lpstr>Administrative</vt:lpstr>
      <vt:lpstr>Today’s Agenda</vt:lpstr>
      <vt:lpstr>Tabletop Purpose</vt:lpstr>
      <vt:lpstr>Tabletop Scope</vt:lpstr>
      <vt:lpstr>Target Capabilities</vt:lpstr>
      <vt:lpstr>Tabletop Objectives</vt:lpstr>
      <vt:lpstr>Tabletop Objectives</vt:lpstr>
      <vt:lpstr>Tabletop Objectives</vt:lpstr>
      <vt:lpstr>Roles and Responsibilities</vt:lpstr>
      <vt:lpstr>Structure</vt:lpstr>
      <vt:lpstr>Guidelines</vt:lpstr>
      <vt:lpstr>Guidelines (cont’d)</vt:lpstr>
      <vt:lpstr>Assumptions and Artificialities</vt:lpstr>
      <vt:lpstr>Commodity PODs</vt:lpstr>
      <vt:lpstr>Requesting resources for healthcare facilities</vt:lpstr>
      <vt:lpstr>EMS Agency (Medical doc) vs. City/county </vt:lpstr>
      <vt:lpstr>When to make a request……  County questions</vt:lpstr>
      <vt:lpstr>When to make a request….. State questions</vt:lpstr>
      <vt:lpstr>How to make a request……</vt:lpstr>
      <vt:lpstr>PowerPoint Presentation</vt:lpstr>
      <vt:lpstr>PowerPoint Presentation</vt:lpstr>
      <vt:lpstr>What to Expect</vt:lpstr>
      <vt:lpstr>Questions?</vt:lpstr>
      <vt:lpstr>Let’s Begin</vt:lpstr>
      <vt:lpstr>Module 1</vt:lpstr>
      <vt:lpstr>Scenario</vt:lpstr>
      <vt:lpstr>Scenario</vt:lpstr>
      <vt:lpstr>Scenario</vt:lpstr>
      <vt:lpstr>Scenario</vt:lpstr>
      <vt:lpstr>Scenario</vt:lpstr>
      <vt:lpstr>Key Scenario Points</vt:lpstr>
      <vt:lpstr>Key Scenario Points (cont’d)</vt:lpstr>
      <vt:lpstr>Key Scenario Points (cont’d)</vt:lpstr>
      <vt:lpstr>Key Scenario Points (cont’d)</vt:lpstr>
      <vt:lpstr>Key Scenario Points (cont’d)</vt:lpstr>
      <vt:lpstr>Key Scenario Points (cont’d)</vt:lpstr>
      <vt:lpstr>Regional Earthquake Effects</vt:lpstr>
      <vt:lpstr>Regional Earthquake Effects (cont’d)</vt:lpstr>
      <vt:lpstr>Regional Earthquake Effects (cont’d)</vt:lpstr>
      <vt:lpstr>Operational Area             Earthquake Effects</vt:lpstr>
      <vt:lpstr>Operational Area             Earthquake Effects - Fuel</vt:lpstr>
      <vt:lpstr>Operational Area             Earthquake Effects - Water</vt:lpstr>
      <vt:lpstr>Operational Area             Earthquake Effects - Food</vt:lpstr>
      <vt:lpstr>Operational Area             Earthquake Effects - Sanitation</vt:lpstr>
      <vt:lpstr>Operational Area             Earthquake Effects - Ports</vt:lpstr>
      <vt:lpstr>Operational Area             Earthquake Effects - Airports</vt:lpstr>
      <vt:lpstr>Discussion Questions - Module 1 Objective 1</vt:lpstr>
      <vt:lpstr>PowerPoint Presentation</vt:lpstr>
      <vt:lpstr>Objective 1 – Module 1</vt:lpstr>
      <vt:lpstr>Discussion Questions (Objective 1)</vt:lpstr>
      <vt:lpstr>Discussion Questions (Objective 1)</vt:lpstr>
      <vt:lpstr>Briefbacks</vt:lpstr>
      <vt:lpstr>Networking Break Please return to your seats  in 15 minutes</vt:lpstr>
      <vt:lpstr>Discussion Questions - Module 2 Objectives 2 and 3</vt:lpstr>
      <vt:lpstr>Objective 2 – Module 2</vt:lpstr>
      <vt:lpstr>Discussion Questions      (Objective 2)</vt:lpstr>
      <vt:lpstr>Discussion Questions      (Objective 2)</vt:lpstr>
      <vt:lpstr>Discussion Questions      (Objective 2)</vt:lpstr>
      <vt:lpstr>Discussion Questions      (Objective 2)</vt:lpstr>
      <vt:lpstr>Discussion Questions      (Objective 2)</vt:lpstr>
      <vt:lpstr>Objective 3 – Module 2</vt:lpstr>
      <vt:lpstr>Discussion Questions      (Objective 3)</vt:lpstr>
      <vt:lpstr>Discussion Questions      (Objective 3)</vt:lpstr>
      <vt:lpstr>Discussion Questions      (Objective 3)</vt:lpstr>
      <vt:lpstr>Briefbacks</vt:lpstr>
      <vt:lpstr>Participant Report Out / Hot Wash</vt:lpstr>
      <vt:lpstr>Next Steps</vt:lpstr>
      <vt:lpstr>Closing Remarks</vt:lpstr>
      <vt:lpstr>Thank you for participating today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County of Los Angeles</dc:title>
  <dc:creator>Lee Rosenberg</dc:creator>
  <cp:lastModifiedBy>Lee Rosenberg</cp:lastModifiedBy>
  <cp:revision>65</cp:revision>
  <dcterms:created xsi:type="dcterms:W3CDTF">2013-01-10T21:13:29Z</dcterms:created>
  <dcterms:modified xsi:type="dcterms:W3CDTF">2013-02-21T21:04:49Z</dcterms:modified>
</cp:coreProperties>
</file>